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75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7AFA5-9466-459F-8A4F-48503D47BD09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E7F99-9441-4EEB-A389-432CD083A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442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72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398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27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18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42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346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285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94637" y="102109"/>
            <a:ext cx="10402724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-10666"/>
            <a:ext cx="339661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30959" y="1102867"/>
            <a:ext cx="8930081" cy="233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7415" y="6428920"/>
            <a:ext cx="2317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truffleframework.com/ganach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eidai.com/bmoney.txt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gasstation.inf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3335" marR="5080" indent="1716405">
              <a:lnSpc>
                <a:spcPts val="5810"/>
              </a:lnSpc>
              <a:spcBef>
                <a:spcPts val="850"/>
              </a:spcBef>
            </a:pPr>
            <a:r>
              <a:rPr dirty="0"/>
              <a:t>A </a:t>
            </a:r>
            <a:r>
              <a:rPr spc="-10" dirty="0"/>
              <a:t>hands-on tutorial: </a:t>
            </a:r>
            <a:r>
              <a:rPr spc="-5" dirty="0"/>
              <a:t> </a:t>
            </a:r>
            <a:r>
              <a:rPr spc="-40" dirty="0"/>
              <a:t>Working</a:t>
            </a:r>
            <a:r>
              <a:rPr spc="5" dirty="0"/>
              <a:t> </a:t>
            </a:r>
            <a:r>
              <a:rPr spc="-5" dirty="0"/>
              <a:t>with</a:t>
            </a:r>
            <a:r>
              <a:rPr spc="-10" dirty="0"/>
              <a:t> </a:t>
            </a:r>
            <a:r>
              <a:rPr spc="-5" dirty="0"/>
              <a:t>Smart </a:t>
            </a:r>
            <a:r>
              <a:rPr spc="-25" dirty="0"/>
              <a:t>Contracts</a:t>
            </a:r>
            <a:r>
              <a:rPr spc="5" dirty="0"/>
              <a:t> </a:t>
            </a:r>
            <a:r>
              <a:rPr spc="-5" dirty="0"/>
              <a:t>in</a:t>
            </a:r>
          </a:p>
          <a:p>
            <a:pPr marL="3109595">
              <a:lnSpc>
                <a:spcPts val="5795"/>
              </a:lnSpc>
            </a:pPr>
            <a:r>
              <a:rPr spc="-25" dirty="0"/>
              <a:t>Ethereum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5845"/>
            <a:ext cx="7613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Open </a:t>
            </a:r>
            <a:r>
              <a:rPr spc="-25" dirty="0"/>
              <a:t>Remix</a:t>
            </a:r>
            <a:r>
              <a:rPr spc="-15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spc="-20" dirty="0"/>
              <a:t>remix.ethereum.org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975866"/>
            <a:ext cx="105683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open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source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tool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writing,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compiling 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testing</a:t>
            </a:r>
            <a:r>
              <a:rPr sz="2800" spc="-5" dirty="0">
                <a:latin typeface="Calibri"/>
                <a:cs typeface="Calibri"/>
              </a:rPr>
              <a:t> Solidity </a:t>
            </a:r>
            <a:r>
              <a:rPr sz="2800" spc="-15" dirty="0">
                <a:latin typeface="Calibri"/>
                <a:cs typeface="Calibri"/>
              </a:rPr>
              <a:t>contracts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350263"/>
            <a:ext cx="11104245" cy="5507990"/>
            <a:chOff x="643127" y="1350263"/>
            <a:chExt cx="11104245" cy="5507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350263"/>
              <a:ext cx="11103864" cy="55077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151" y="1542287"/>
              <a:ext cx="10521696" cy="528523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66306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</a:t>
            </a:r>
            <a:r>
              <a:rPr spc="5" dirty="0"/>
              <a:t>o</a:t>
            </a:r>
            <a:r>
              <a:rPr dirty="0"/>
              <a:t>lidity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3484"/>
            <a:ext cx="6257925" cy="4292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Object-oriented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Contract-oriented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High-level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language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Influenced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C++, </a:t>
            </a:r>
            <a:r>
              <a:rPr sz="2800" dirty="0">
                <a:latin typeface="Calibri"/>
                <a:cs typeface="Calibri"/>
              </a:rPr>
              <a:t>Python,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JavaScript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5" dirty="0">
                <a:latin typeface="Calibri"/>
                <a:cs typeface="Calibri"/>
              </a:rPr>
              <a:t>Target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Ethereum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Virtual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Machine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(EVM)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Serpent</a:t>
            </a:r>
            <a:r>
              <a:rPr sz="3200" dirty="0">
                <a:latin typeface="Calibri"/>
                <a:cs typeface="Calibri"/>
              </a:rPr>
              <a:t> 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5" dirty="0">
                <a:latin typeface="Calibri"/>
                <a:cs typeface="Calibri"/>
              </a:rPr>
              <a:t>Alternative?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Low-level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language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Complex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compiler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8847" y="1167383"/>
            <a:ext cx="3044952" cy="304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5845"/>
            <a:ext cx="27781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Start</a:t>
            </a:r>
            <a:r>
              <a:rPr spc="-60" dirty="0"/>
              <a:t> </a:t>
            </a:r>
            <a:r>
              <a:rPr spc="-5" dirty="0"/>
              <a:t>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58163"/>
            <a:ext cx="69888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Setter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Getter: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information.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4920" y="4101477"/>
            <a:ext cx="1654175" cy="369570"/>
          </a:xfrm>
          <a:prstGeom prst="rect">
            <a:avLst/>
          </a:prstGeom>
          <a:ln w="28575">
            <a:solidFill>
              <a:srgbClr val="4472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latin typeface="Calibri"/>
                <a:cs typeface="Calibri"/>
              </a:rPr>
              <a:t>Getter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40395" y="4243273"/>
            <a:ext cx="1764664" cy="85725"/>
          </a:xfrm>
          <a:custGeom>
            <a:avLst/>
            <a:gdLst/>
            <a:ahLst/>
            <a:cxnLst/>
            <a:rect l="l" t="t" r="r" b="b"/>
            <a:pathLst>
              <a:path w="1764665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71424" y="57150"/>
                </a:lnTo>
                <a:lnTo>
                  <a:pt x="71424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1764665" h="85725">
                <a:moveTo>
                  <a:pt x="85725" y="28575"/>
                </a:moveTo>
                <a:lnTo>
                  <a:pt x="71424" y="28575"/>
                </a:lnTo>
                <a:lnTo>
                  <a:pt x="71424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1764665" h="85725">
                <a:moveTo>
                  <a:pt x="1764525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1764525" y="57150"/>
                </a:lnTo>
                <a:lnTo>
                  <a:pt x="1764525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4920" y="5251412"/>
            <a:ext cx="1654175" cy="36957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800" spc="-15" dirty="0">
                <a:latin typeface="Calibri"/>
                <a:cs typeface="Calibri"/>
              </a:rPr>
              <a:t>Setter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40395" y="5397893"/>
            <a:ext cx="1764664" cy="85725"/>
          </a:xfrm>
          <a:custGeom>
            <a:avLst/>
            <a:gdLst/>
            <a:ahLst/>
            <a:cxnLst/>
            <a:rect l="l" t="t" r="r" b="b"/>
            <a:pathLst>
              <a:path w="1764665" h="85725">
                <a:moveTo>
                  <a:pt x="85598" y="0"/>
                </a:moveTo>
                <a:lnTo>
                  <a:pt x="0" y="43091"/>
                </a:lnTo>
                <a:lnTo>
                  <a:pt x="85839" y="85712"/>
                </a:lnTo>
                <a:lnTo>
                  <a:pt x="85758" y="57188"/>
                </a:lnTo>
                <a:lnTo>
                  <a:pt x="71462" y="57188"/>
                </a:lnTo>
                <a:lnTo>
                  <a:pt x="71386" y="28613"/>
                </a:lnTo>
                <a:lnTo>
                  <a:pt x="85678" y="28573"/>
                </a:lnTo>
                <a:lnTo>
                  <a:pt x="85598" y="0"/>
                </a:lnTo>
                <a:close/>
              </a:path>
              <a:path w="1764665" h="85725">
                <a:moveTo>
                  <a:pt x="85678" y="28573"/>
                </a:moveTo>
                <a:lnTo>
                  <a:pt x="71386" y="28613"/>
                </a:lnTo>
                <a:lnTo>
                  <a:pt x="71462" y="57188"/>
                </a:lnTo>
                <a:lnTo>
                  <a:pt x="85758" y="57148"/>
                </a:lnTo>
                <a:lnTo>
                  <a:pt x="85678" y="28573"/>
                </a:lnTo>
                <a:close/>
              </a:path>
              <a:path w="1764665" h="85725">
                <a:moveTo>
                  <a:pt x="85758" y="57148"/>
                </a:moveTo>
                <a:lnTo>
                  <a:pt x="71462" y="57188"/>
                </a:lnTo>
                <a:lnTo>
                  <a:pt x="85758" y="57188"/>
                </a:lnTo>
                <a:close/>
              </a:path>
              <a:path w="1764665" h="85725">
                <a:moveTo>
                  <a:pt x="1764474" y="23901"/>
                </a:moveTo>
                <a:lnTo>
                  <a:pt x="85678" y="28573"/>
                </a:lnTo>
                <a:lnTo>
                  <a:pt x="85758" y="57148"/>
                </a:lnTo>
                <a:lnTo>
                  <a:pt x="1764563" y="52476"/>
                </a:lnTo>
                <a:lnTo>
                  <a:pt x="1764474" y="239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4920" y="3274466"/>
            <a:ext cx="1654175" cy="369570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sz="1800" spc="-20" dirty="0">
                <a:latin typeface="Calibri"/>
                <a:cs typeface="Calibri"/>
              </a:rPr>
              <a:t>Variable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80160" y="2157983"/>
            <a:ext cx="8625205" cy="4453255"/>
            <a:chOff x="1280160" y="2157983"/>
            <a:chExt cx="8625205" cy="44532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160" y="2157983"/>
              <a:ext cx="7251192" cy="44531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2184" y="2350007"/>
              <a:ext cx="6669024" cy="38709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55767" y="3416261"/>
              <a:ext cx="4549775" cy="85725"/>
            </a:xfrm>
            <a:custGeom>
              <a:avLst/>
              <a:gdLst/>
              <a:ahLst/>
              <a:cxnLst/>
              <a:rect l="l" t="t" r="r" b="b"/>
              <a:pathLst>
                <a:path w="4549775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57150"/>
                  </a:lnTo>
                  <a:lnTo>
                    <a:pt x="71437" y="57150"/>
                  </a:lnTo>
                  <a:lnTo>
                    <a:pt x="71437" y="28575"/>
                  </a:lnTo>
                  <a:lnTo>
                    <a:pt x="85725" y="28575"/>
                  </a:lnTo>
                  <a:lnTo>
                    <a:pt x="85725" y="0"/>
                  </a:lnTo>
                  <a:close/>
                </a:path>
                <a:path w="4549775" h="85725">
                  <a:moveTo>
                    <a:pt x="85725" y="28575"/>
                  </a:moveTo>
                  <a:lnTo>
                    <a:pt x="71437" y="28575"/>
                  </a:lnTo>
                  <a:lnTo>
                    <a:pt x="71437" y="57150"/>
                  </a:lnTo>
                  <a:lnTo>
                    <a:pt x="85725" y="57150"/>
                  </a:lnTo>
                  <a:lnTo>
                    <a:pt x="85725" y="28575"/>
                  </a:lnTo>
                  <a:close/>
                </a:path>
                <a:path w="4549775" h="85725">
                  <a:moveTo>
                    <a:pt x="4549152" y="28575"/>
                  </a:moveTo>
                  <a:lnTo>
                    <a:pt x="85725" y="28575"/>
                  </a:lnTo>
                  <a:lnTo>
                    <a:pt x="85725" y="57150"/>
                  </a:lnTo>
                  <a:lnTo>
                    <a:pt x="4549152" y="57150"/>
                  </a:lnTo>
                  <a:lnTo>
                    <a:pt x="4549152" y="285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15000" y="4196613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0" y="0"/>
                  </a:moveTo>
                  <a:lnTo>
                    <a:pt x="60960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5845"/>
            <a:ext cx="480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Compile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20" dirty="0"/>
              <a:t>Contract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58163"/>
            <a:ext cx="55327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Compile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tab: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Start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compile</a:t>
            </a:r>
            <a:r>
              <a:rPr sz="2800" spc="-15" dirty="0">
                <a:latin typeface="Calibri"/>
                <a:cs typeface="Calibri"/>
              </a:rPr>
              <a:t> button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783079"/>
            <a:ext cx="12189460" cy="3487420"/>
            <a:chOff x="0" y="1783079"/>
            <a:chExt cx="12189460" cy="34874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83079"/>
              <a:ext cx="12188952" cy="34869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78151"/>
              <a:ext cx="12188952" cy="290169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5845"/>
            <a:ext cx="75196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Set</a:t>
            </a:r>
            <a:r>
              <a:rPr dirty="0"/>
              <a:t> </a:t>
            </a:r>
            <a:r>
              <a:rPr spc="-10" dirty="0"/>
              <a:t>Deployment</a:t>
            </a:r>
            <a:r>
              <a:rPr spc="5" dirty="0"/>
              <a:t> </a:t>
            </a:r>
            <a:r>
              <a:rPr spc="-40" dirty="0"/>
              <a:t>Parameters</a:t>
            </a:r>
            <a:r>
              <a:rPr dirty="0"/>
              <a:t> </a:t>
            </a:r>
            <a:r>
              <a:rPr spc="-5" dirty="0"/>
              <a:t>(1/2)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58163"/>
            <a:ext cx="5755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Run</a:t>
            </a:r>
            <a:r>
              <a:rPr sz="2800" spc="-10" dirty="0">
                <a:latin typeface="Calibri"/>
                <a:cs typeface="Calibri"/>
              </a:rPr>
              <a:t> tab: </a:t>
            </a:r>
            <a:r>
              <a:rPr sz="2800" spc="-15" dirty="0">
                <a:latin typeface="Calibri"/>
                <a:cs typeface="Calibri"/>
              </a:rPr>
              <a:t>Environment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JavaScript </a:t>
            </a:r>
            <a:r>
              <a:rPr sz="2800" spc="-5" dirty="0">
                <a:latin typeface="Calibri"/>
                <a:cs typeface="Calibri"/>
              </a:rPr>
              <a:t>VM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615439"/>
            <a:ext cx="12189460" cy="3825240"/>
            <a:chOff x="0" y="1615439"/>
            <a:chExt cx="12189460" cy="38252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15439"/>
              <a:ext cx="12188952" cy="38252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07463"/>
              <a:ext cx="12188952" cy="324307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5196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Set</a:t>
            </a:r>
            <a:r>
              <a:rPr dirty="0"/>
              <a:t> </a:t>
            </a:r>
            <a:r>
              <a:rPr spc="-10" dirty="0"/>
              <a:t>Deployment</a:t>
            </a:r>
            <a:r>
              <a:rPr spc="5" dirty="0"/>
              <a:t> </a:t>
            </a:r>
            <a:r>
              <a:rPr spc="-40" dirty="0"/>
              <a:t>Parameters</a:t>
            </a:r>
            <a:r>
              <a:rPr dirty="0"/>
              <a:t> </a:t>
            </a:r>
            <a:r>
              <a:rPr spc="-5" dirty="0"/>
              <a:t>(2/2)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839" y="1770379"/>
            <a:ext cx="10425430" cy="425005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79400" marR="39370" indent="-228600" algn="just">
              <a:lnSpc>
                <a:spcPct val="79600"/>
              </a:lnSpc>
              <a:spcBef>
                <a:spcPts val="685"/>
              </a:spcBef>
              <a:buFont typeface="Arial MT"/>
              <a:buChar char="•"/>
              <a:tabLst>
                <a:tab pos="279400" algn="l"/>
              </a:tabLst>
            </a:pPr>
            <a:r>
              <a:rPr sz="2400" spc="-10" dirty="0">
                <a:latin typeface="Calibri"/>
                <a:cs typeface="Calibri"/>
              </a:rPr>
              <a:t>JavaScript </a:t>
            </a:r>
            <a:r>
              <a:rPr sz="2400" spc="-5" dirty="0">
                <a:latin typeface="Calibri"/>
                <a:cs typeface="Calibri"/>
              </a:rPr>
              <a:t>VM: All the </a:t>
            </a:r>
            <a:r>
              <a:rPr sz="2400" spc="-10" dirty="0">
                <a:latin typeface="Calibri"/>
                <a:cs typeface="Calibri"/>
              </a:rPr>
              <a:t>transactions </a:t>
            </a:r>
            <a:r>
              <a:rPr sz="2400" spc="-5" dirty="0">
                <a:latin typeface="Calibri"/>
                <a:cs typeface="Calibri"/>
              </a:rPr>
              <a:t>will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spc="-20" dirty="0">
                <a:latin typeface="Calibri"/>
                <a:cs typeface="Calibri"/>
              </a:rPr>
              <a:t>executed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sandbox blockchain </a:t>
            </a:r>
            <a:r>
              <a:rPr sz="2400" spc="-5" dirty="0">
                <a:latin typeface="Calibri"/>
                <a:cs typeface="Calibri"/>
              </a:rPr>
              <a:t>in 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browser. </a:t>
            </a:r>
            <a:r>
              <a:rPr sz="2400" spc="-5" dirty="0">
                <a:latin typeface="Calibri"/>
                <a:cs typeface="Calibri"/>
              </a:rPr>
              <a:t>Nothing will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spc="-15" dirty="0">
                <a:latin typeface="Calibri"/>
                <a:cs typeface="Calibri"/>
              </a:rPr>
              <a:t>persisted </a:t>
            </a:r>
            <a:r>
              <a:rPr sz="2400" dirty="0">
                <a:latin typeface="Calibri"/>
                <a:cs typeface="Calibri"/>
              </a:rPr>
              <a:t>and a </a:t>
            </a:r>
            <a:r>
              <a:rPr sz="2400" spc="-10" dirty="0">
                <a:latin typeface="Calibri"/>
                <a:cs typeface="Calibri"/>
              </a:rPr>
              <a:t>page reload </a:t>
            </a:r>
            <a:r>
              <a:rPr sz="2400" spc="-5" dirty="0">
                <a:latin typeface="Calibri"/>
                <a:cs typeface="Calibri"/>
              </a:rPr>
              <a:t>will </a:t>
            </a:r>
            <a:r>
              <a:rPr sz="2400" spc="-15" dirty="0">
                <a:latin typeface="Calibri"/>
                <a:cs typeface="Calibri"/>
              </a:rPr>
              <a:t>restart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new </a:t>
            </a:r>
            <a:r>
              <a:rPr sz="2400" spc="-10" dirty="0">
                <a:latin typeface="Calibri"/>
                <a:cs typeface="Calibri"/>
              </a:rPr>
              <a:t>blockchain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from</a:t>
            </a:r>
            <a:r>
              <a:rPr sz="2400" spc="-15" dirty="0">
                <a:latin typeface="Calibri"/>
                <a:cs typeface="Calibri"/>
              </a:rPr>
              <a:t> scratch,</a:t>
            </a:r>
            <a:r>
              <a:rPr sz="2400" spc="-5" dirty="0">
                <a:latin typeface="Calibri"/>
                <a:cs typeface="Calibri"/>
              </a:rPr>
              <a:t> the old one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spc="-15" dirty="0">
                <a:latin typeface="Calibri"/>
                <a:cs typeface="Calibri"/>
              </a:rPr>
              <a:t>saved.</a:t>
            </a:r>
            <a:endParaRPr sz="2400">
              <a:latin typeface="Calibri"/>
              <a:cs typeface="Calibri"/>
            </a:endParaRPr>
          </a:p>
          <a:p>
            <a:pPr marL="279400" marR="158750" indent="-228600">
              <a:lnSpc>
                <a:spcPts val="2300"/>
              </a:lnSpc>
              <a:spcBef>
                <a:spcPts val="995"/>
              </a:spcBef>
              <a:buFont typeface="Arial MT"/>
              <a:buChar char="•"/>
              <a:tabLst>
                <a:tab pos="279400" algn="l"/>
              </a:tabLst>
            </a:pPr>
            <a:r>
              <a:rPr sz="2400" spc="-5" dirty="0">
                <a:latin typeface="Calibri"/>
                <a:cs typeface="Calibri"/>
              </a:rPr>
              <a:t>Injected </a:t>
            </a:r>
            <a:r>
              <a:rPr sz="2400" spc="-10" dirty="0">
                <a:latin typeface="Calibri"/>
                <a:cs typeface="Calibri"/>
              </a:rPr>
              <a:t>Provider: Remix </a:t>
            </a:r>
            <a:r>
              <a:rPr sz="2400" spc="-5" dirty="0">
                <a:latin typeface="Calibri"/>
                <a:cs typeface="Calibri"/>
              </a:rPr>
              <a:t>will connect</a:t>
            </a:r>
            <a:r>
              <a:rPr sz="2400" spc="-15" dirty="0">
                <a:latin typeface="Calibri"/>
                <a:cs typeface="Calibri"/>
              </a:rPr>
              <a:t> 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injected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web3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provider.</a:t>
            </a:r>
            <a:r>
              <a:rPr sz="2400" spc="-10" dirty="0">
                <a:latin typeface="Calibri"/>
                <a:cs typeface="Calibri"/>
              </a:rPr>
              <a:t> Mist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Metamask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example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providers</a:t>
            </a:r>
            <a:r>
              <a:rPr sz="2400" spc="-10" dirty="0">
                <a:latin typeface="Calibri"/>
                <a:cs typeface="Calibri"/>
              </a:rPr>
              <a:t> that </a:t>
            </a:r>
            <a:r>
              <a:rPr sz="2400" spc="-5" dirty="0">
                <a:latin typeface="Calibri"/>
                <a:cs typeface="Calibri"/>
              </a:rPr>
              <a:t>inject web3,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thus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dirty="0">
                <a:latin typeface="Calibri"/>
                <a:cs typeface="Calibri"/>
              </a:rPr>
              <a:t> be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used with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option.</a:t>
            </a:r>
            <a:endParaRPr sz="2400">
              <a:latin typeface="Calibri"/>
              <a:cs typeface="Calibri"/>
            </a:endParaRPr>
          </a:p>
          <a:p>
            <a:pPr marL="279400" marR="502284" indent="-228600">
              <a:lnSpc>
                <a:spcPts val="2300"/>
              </a:lnSpc>
              <a:spcBef>
                <a:spcPts val="1090"/>
              </a:spcBef>
              <a:buFont typeface="Arial MT"/>
              <a:buChar char="•"/>
              <a:tabLst>
                <a:tab pos="279400" algn="l"/>
              </a:tabLst>
            </a:pPr>
            <a:r>
              <a:rPr sz="2400" spc="-25" dirty="0">
                <a:latin typeface="Calibri"/>
                <a:cs typeface="Calibri"/>
              </a:rPr>
              <a:t>Web3</a:t>
            </a:r>
            <a:r>
              <a:rPr sz="2400" spc="-10" dirty="0">
                <a:latin typeface="Calibri"/>
                <a:cs typeface="Calibri"/>
              </a:rPr>
              <a:t> Provider: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Remix </a:t>
            </a:r>
            <a:r>
              <a:rPr sz="2400" spc="-5" dirty="0">
                <a:latin typeface="Calibri"/>
                <a:cs typeface="Calibri"/>
              </a:rPr>
              <a:t>will connect</a:t>
            </a:r>
            <a:r>
              <a:rPr sz="2400" spc="-15" dirty="0">
                <a:latin typeface="Calibri"/>
                <a:cs typeface="Calibri"/>
              </a:rPr>
              <a:t> to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remote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You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provide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URL address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selected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provider: geth,</a:t>
            </a:r>
            <a:r>
              <a:rPr sz="2400" spc="-5" dirty="0">
                <a:latin typeface="Calibri"/>
                <a:cs typeface="Calibri"/>
              </a:rPr>
              <a:t> parity or </a:t>
            </a:r>
            <a:r>
              <a:rPr sz="2400" spc="-15" dirty="0">
                <a:latin typeface="Calibri"/>
                <a:cs typeface="Calibri"/>
              </a:rPr>
              <a:t>any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Ethereum </a:t>
            </a:r>
            <a:r>
              <a:rPr sz="2400" spc="-5" dirty="0">
                <a:latin typeface="Calibri"/>
                <a:cs typeface="Calibri"/>
              </a:rPr>
              <a:t>client.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500">
              <a:latin typeface="Calibri"/>
              <a:cs typeface="Calibri"/>
            </a:endParaRPr>
          </a:p>
          <a:p>
            <a:pPr marL="279400" marR="43180" indent="-228600">
              <a:lnSpc>
                <a:spcPts val="2300"/>
              </a:lnSpc>
              <a:buFont typeface="Arial MT"/>
              <a:buChar char="•"/>
              <a:tabLst>
                <a:tab pos="279400" algn="l"/>
              </a:tabLst>
            </a:pPr>
            <a:r>
              <a:rPr sz="2400" spc="-5" dirty="0">
                <a:latin typeface="Calibri"/>
                <a:cs typeface="Calibri"/>
              </a:rPr>
              <a:t>Gas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Limit: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maximum amount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gas</a:t>
            </a:r>
            <a:r>
              <a:rPr sz="2400" spc="-10" dirty="0">
                <a:latin typeface="Calibri"/>
                <a:cs typeface="Calibri"/>
              </a:rPr>
              <a:t> that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dirty="0">
                <a:latin typeface="Calibri"/>
                <a:cs typeface="Calibri"/>
              </a:rPr>
              <a:t> be </a:t>
            </a:r>
            <a:r>
              <a:rPr sz="2400" spc="-5" dirty="0">
                <a:latin typeface="Calibri"/>
                <a:cs typeface="Calibri"/>
              </a:rPr>
              <a:t>set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instructions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contract.</a:t>
            </a:r>
            <a:endParaRPr sz="2400">
              <a:latin typeface="Calibri"/>
              <a:cs typeface="Calibri"/>
            </a:endParaRPr>
          </a:p>
          <a:p>
            <a:pPr marL="279400" indent="-2286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79400" algn="l"/>
              </a:tabLst>
            </a:pPr>
            <a:r>
              <a:rPr sz="2400" spc="-25" dirty="0">
                <a:latin typeface="Calibri"/>
                <a:cs typeface="Calibri"/>
              </a:rPr>
              <a:t>Value: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next </a:t>
            </a:r>
            <a:r>
              <a:rPr sz="2400" spc="-15" dirty="0">
                <a:latin typeface="Calibri"/>
                <a:cs typeface="Calibri"/>
              </a:rPr>
              <a:t>created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transaction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(wei</a:t>
            </a:r>
            <a:r>
              <a:rPr sz="2400" dirty="0">
                <a:latin typeface="Calibri"/>
                <a:cs typeface="Calibri"/>
              </a:rPr>
              <a:t> =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spc="-7" baseline="24305" dirty="0">
                <a:latin typeface="Calibri"/>
                <a:cs typeface="Calibri"/>
              </a:rPr>
              <a:t>-18</a:t>
            </a:r>
            <a:r>
              <a:rPr sz="2400" baseline="243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ether).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2777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Types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15" dirty="0"/>
              <a:t>Blockchain</a:t>
            </a:r>
            <a:r>
              <a:rPr dirty="0"/>
              <a:t> </a:t>
            </a:r>
            <a:r>
              <a:rPr spc="-10" dirty="0"/>
              <a:t>Deployment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8"/>
            <a:ext cx="10198100" cy="33966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352425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Private: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e.g.,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Ganache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personal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Ethereum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blockchain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running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tests,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executing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commands,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inspecting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30" dirty="0">
                <a:latin typeface="Calibri"/>
                <a:cs typeface="Calibri"/>
              </a:rPr>
              <a:t>state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while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controlling</a:t>
            </a:r>
            <a:r>
              <a:rPr sz="2800" spc="-5" dirty="0">
                <a:latin typeface="Calibri"/>
                <a:cs typeface="Calibri"/>
              </a:rPr>
              <a:t> how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5" dirty="0">
                <a:latin typeface="Calibri"/>
                <a:cs typeface="Calibri"/>
              </a:rPr>
              <a:t> chain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operates.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00"/>
              </a:lnSpc>
              <a:spcBef>
                <a:spcPts val="11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Public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(Testnet):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Like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Ropsten,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Kovan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Rinkeby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15" dirty="0">
                <a:latin typeface="Calibri"/>
                <a:cs typeface="Calibri"/>
              </a:rPr>
              <a:t> existing</a:t>
            </a:r>
            <a:r>
              <a:rPr sz="2800" spc="-5" dirty="0">
                <a:latin typeface="Calibri"/>
                <a:cs typeface="Calibri"/>
              </a:rPr>
              <a:t> public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blockchains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testing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not</a:t>
            </a:r>
            <a:r>
              <a:rPr sz="2800" dirty="0">
                <a:latin typeface="Calibri"/>
                <a:cs typeface="Calibri"/>
              </a:rPr>
              <a:t> use </a:t>
            </a:r>
            <a:r>
              <a:rPr sz="2800" spc="-15" dirty="0">
                <a:latin typeface="Calibri"/>
                <a:cs typeface="Calibri"/>
              </a:rPr>
              <a:t>real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funds.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faucet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receiving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initial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virtual </a:t>
            </a:r>
            <a:r>
              <a:rPr sz="2800" dirty="0">
                <a:latin typeface="Calibri"/>
                <a:cs typeface="Calibri"/>
              </a:rPr>
              <a:t>funds.</a:t>
            </a:r>
            <a:endParaRPr sz="2800">
              <a:latin typeface="Calibri"/>
              <a:cs typeface="Calibri"/>
            </a:endParaRPr>
          </a:p>
          <a:p>
            <a:pPr marL="241300" marR="177800" indent="-228600">
              <a:lnSpc>
                <a:spcPts val="3100"/>
              </a:lnSpc>
              <a:spcBef>
                <a:spcPts val="9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Public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(Mainnet):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Like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Bitcoin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Ethereum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real</a:t>
            </a:r>
            <a:r>
              <a:rPr sz="2800" spc="-5" dirty="0">
                <a:latin typeface="Calibri"/>
                <a:cs typeface="Calibri"/>
              </a:rPr>
              <a:t> 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available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everybody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join.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751" y="0"/>
            <a:ext cx="10888980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4762500" marR="5080" indent="-4750435">
              <a:lnSpc>
                <a:spcPts val="4700"/>
              </a:lnSpc>
              <a:spcBef>
                <a:spcPts val="740"/>
              </a:spcBef>
            </a:pPr>
            <a:r>
              <a:rPr spc="-5" dirty="0"/>
              <a:t>Deploy</a:t>
            </a:r>
            <a:r>
              <a:rPr spc="-10" dirty="0"/>
              <a:t> </a:t>
            </a:r>
            <a:r>
              <a:rPr dirty="0"/>
              <a:t>the </a:t>
            </a:r>
            <a:r>
              <a:rPr spc="-20" dirty="0"/>
              <a:t>Contract</a:t>
            </a:r>
            <a:r>
              <a:rPr dirty="0"/>
              <a:t> on</a:t>
            </a:r>
            <a:r>
              <a:rPr spc="-5" dirty="0"/>
              <a:t> </a:t>
            </a:r>
            <a:r>
              <a:rPr dirty="0"/>
              <a:t>the </a:t>
            </a:r>
            <a:r>
              <a:rPr spc="-30" dirty="0"/>
              <a:t>Private</a:t>
            </a:r>
            <a:r>
              <a:rPr spc="-5" dirty="0"/>
              <a:t> </a:t>
            </a:r>
            <a:r>
              <a:rPr spc="-10" dirty="0"/>
              <a:t>Blockchain</a:t>
            </a:r>
            <a:r>
              <a:rPr dirty="0"/>
              <a:t> of </a:t>
            </a:r>
            <a:r>
              <a:rPr spc="-980" dirty="0"/>
              <a:t> </a:t>
            </a:r>
            <a:r>
              <a:rPr spc="-25" dirty="0"/>
              <a:t>Remix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3652" y="1076451"/>
            <a:ext cx="3619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Run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tab: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Deploy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button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322832"/>
            <a:ext cx="12189460" cy="5535295"/>
            <a:chOff x="0" y="1322832"/>
            <a:chExt cx="12189460" cy="55352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22832"/>
              <a:ext cx="12188952" cy="55351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517904"/>
              <a:ext cx="11887200" cy="529437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5319" y="4319015"/>
            <a:ext cx="5450205" cy="2539365"/>
            <a:chOff x="655319" y="4319015"/>
            <a:chExt cx="5450205" cy="2539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19" y="4319015"/>
              <a:ext cx="5449824" cy="2538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343" y="4514087"/>
              <a:ext cx="4867656" cy="22250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75845"/>
            <a:ext cx="58178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Interact</a:t>
            </a:r>
            <a:r>
              <a:rPr spc="-10" dirty="0"/>
              <a:t>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20" dirty="0"/>
              <a:t>Contract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975868"/>
            <a:ext cx="6458585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Setter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20" dirty="0">
                <a:latin typeface="Calibri"/>
                <a:cs typeface="Calibri"/>
              </a:rPr>
              <a:t>Red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Button: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Creates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transaction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Getter=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Blue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Button: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Just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gives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00444" y="3491319"/>
            <a:ext cx="4114800" cy="36957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latin typeface="Calibri"/>
                <a:cs typeface="Calibri"/>
              </a:rPr>
              <a:t>Press</a:t>
            </a:r>
            <a:r>
              <a:rPr sz="1800" spc="-5" dirty="0">
                <a:latin typeface="Calibri"/>
                <a:cs typeface="Calibri"/>
              </a:rPr>
              <a:t> getBalance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initial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amount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0800" y="5323662"/>
            <a:ext cx="3907154" cy="64643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 marR="229235">
              <a:lnSpc>
                <a:spcPts val="2110"/>
              </a:lnSpc>
              <a:spcBef>
                <a:spcPts val="360"/>
              </a:spcBef>
            </a:pPr>
            <a:r>
              <a:rPr sz="1800" spc="-5" dirty="0">
                <a:latin typeface="Calibri"/>
                <a:cs typeface="Calibri"/>
              </a:rPr>
              <a:t>Input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press</a:t>
            </a:r>
            <a:r>
              <a:rPr sz="1800" spc="-5" dirty="0">
                <a:latin typeface="Calibri"/>
                <a:cs typeface="Calibri"/>
              </a:rPr>
              <a:t> deposit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button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dirty="0">
                <a:latin typeface="Calibri"/>
                <a:cs typeface="Calibri"/>
              </a:rPr>
              <a:t> and </a:t>
            </a:r>
            <a:r>
              <a:rPr sz="1800" spc="-5" dirty="0">
                <a:latin typeface="Calibri"/>
                <a:cs typeface="Calibri"/>
              </a:rPr>
              <a:t>confirm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transaction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0800" y="6055529"/>
            <a:ext cx="3907154" cy="36957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800" spc="-10" dirty="0">
                <a:latin typeface="Calibri"/>
                <a:cs typeface="Calibri"/>
              </a:rPr>
              <a:t>Press</a:t>
            </a:r>
            <a:r>
              <a:rPr sz="1800" spc="-5" dirty="0">
                <a:latin typeface="Calibri"/>
                <a:cs typeface="Calibri"/>
              </a:rPr>
              <a:t> getBalance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again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408894" y="3484969"/>
            <a:ext cx="469900" cy="382270"/>
            <a:chOff x="10408894" y="3484969"/>
            <a:chExt cx="469900" cy="382270"/>
          </a:xfrm>
        </p:grpSpPr>
        <p:sp>
          <p:nvSpPr>
            <p:cNvPr id="11" name="object 11"/>
            <p:cNvSpPr/>
            <p:nvPr/>
          </p:nvSpPr>
          <p:spPr>
            <a:xfrm>
              <a:off x="10415244" y="3491319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299237" y="0"/>
                  </a:moveTo>
                  <a:lnTo>
                    <a:pt x="157949" y="0"/>
                  </a:lnTo>
                  <a:lnTo>
                    <a:pt x="43649" y="70535"/>
                  </a:lnTo>
                  <a:lnTo>
                    <a:pt x="0" y="184670"/>
                  </a:lnTo>
                  <a:lnTo>
                    <a:pt x="43649" y="298805"/>
                  </a:lnTo>
                  <a:lnTo>
                    <a:pt x="157949" y="369341"/>
                  </a:lnTo>
                  <a:lnTo>
                    <a:pt x="299237" y="369341"/>
                  </a:lnTo>
                  <a:lnTo>
                    <a:pt x="413537" y="298805"/>
                  </a:lnTo>
                  <a:lnTo>
                    <a:pt x="457200" y="184670"/>
                  </a:lnTo>
                  <a:lnTo>
                    <a:pt x="413537" y="70535"/>
                  </a:lnTo>
                  <a:lnTo>
                    <a:pt x="29923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15244" y="3491319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573194" y="351383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30602" y="5704328"/>
            <a:ext cx="4070350" cy="593090"/>
            <a:chOff x="2330602" y="5704328"/>
            <a:chExt cx="4070350" cy="593090"/>
          </a:xfrm>
        </p:grpSpPr>
        <p:sp>
          <p:nvSpPr>
            <p:cNvPr id="15" name="object 15"/>
            <p:cNvSpPr/>
            <p:nvPr/>
          </p:nvSpPr>
          <p:spPr>
            <a:xfrm>
              <a:off x="2642831" y="5704328"/>
              <a:ext cx="3758565" cy="85725"/>
            </a:xfrm>
            <a:custGeom>
              <a:avLst/>
              <a:gdLst/>
              <a:ahLst/>
              <a:cxnLst/>
              <a:rect l="l" t="t" r="r" b="b"/>
              <a:pathLst>
                <a:path w="3758565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57150"/>
                  </a:lnTo>
                  <a:lnTo>
                    <a:pt x="71437" y="57150"/>
                  </a:lnTo>
                  <a:lnTo>
                    <a:pt x="71437" y="28575"/>
                  </a:lnTo>
                  <a:lnTo>
                    <a:pt x="85724" y="28574"/>
                  </a:lnTo>
                  <a:lnTo>
                    <a:pt x="85725" y="0"/>
                  </a:lnTo>
                  <a:close/>
                </a:path>
                <a:path w="3758565" h="85725">
                  <a:moveTo>
                    <a:pt x="85725" y="28574"/>
                  </a:moveTo>
                  <a:lnTo>
                    <a:pt x="71437" y="28575"/>
                  </a:lnTo>
                  <a:lnTo>
                    <a:pt x="71437" y="57150"/>
                  </a:lnTo>
                  <a:lnTo>
                    <a:pt x="85725" y="57149"/>
                  </a:lnTo>
                  <a:lnTo>
                    <a:pt x="85725" y="28574"/>
                  </a:lnTo>
                  <a:close/>
                </a:path>
                <a:path w="3758565" h="85725">
                  <a:moveTo>
                    <a:pt x="85725" y="57149"/>
                  </a:moveTo>
                  <a:lnTo>
                    <a:pt x="71437" y="57150"/>
                  </a:lnTo>
                  <a:lnTo>
                    <a:pt x="85725" y="57150"/>
                  </a:lnTo>
                  <a:close/>
                </a:path>
                <a:path w="3758565" h="85725">
                  <a:moveTo>
                    <a:pt x="3757968" y="28573"/>
                  </a:moveTo>
                  <a:lnTo>
                    <a:pt x="85725" y="28574"/>
                  </a:lnTo>
                  <a:lnTo>
                    <a:pt x="85725" y="57149"/>
                  </a:lnTo>
                  <a:lnTo>
                    <a:pt x="3757968" y="57148"/>
                  </a:lnTo>
                  <a:lnTo>
                    <a:pt x="3757968" y="285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30602" y="6183047"/>
              <a:ext cx="4070350" cy="114300"/>
            </a:xfrm>
            <a:custGeom>
              <a:avLst/>
              <a:gdLst/>
              <a:ahLst/>
              <a:cxnLst/>
              <a:rect l="l" t="t" r="r" b="b"/>
              <a:pathLst>
                <a:path w="4070350" h="114300">
                  <a:moveTo>
                    <a:pt x="114300" y="0"/>
                  </a:moveTo>
                  <a:lnTo>
                    <a:pt x="0" y="57149"/>
                  </a:lnTo>
                  <a:lnTo>
                    <a:pt x="114300" y="114299"/>
                  </a:lnTo>
                  <a:lnTo>
                    <a:pt x="114300" y="76199"/>
                  </a:lnTo>
                  <a:lnTo>
                    <a:pt x="95250" y="76199"/>
                  </a:lnTo>
                  <a:lnTo>
                    <a:pt x="95250" y="38099"/>
                  </a:lnTo>
                  <a:lnTo>
                    <a:pt x="114300" y="38099"/>
                  </a:lnTo>
                  <a:lnTo>
                    <a:pt x="114300" y="0"/>
                  </a:lnTo>
                  <a:close/>
                </a:path>
                <a:path w="4070350" h="114300">
                  <a:moveTo>
                    <a:pt x="114300" y="38099"/>
                  </a:moveTo>
                  <a:lnTo>
                    <a:pt x="95250" y="38099"/>
                  </a:lnTo>
                  <a:lnTo>
                    <a:pt x="95250" y="76199"/>
                  </a:lnTo>
                  <a:lnTo>
                    <a:pt x="114300" y="76199"/>
                  </a:lnTo>
                  <a:lnTo>
                    <a:pt x="114300" y="38099"/>
                  </a:lnTo>
                  <a:close/>
                </a:path>
                <a:path w="4070350" h="114300">
                  <a:moveTo>
                    <a:pt x="114300" y="76199"/>
                  </a:moveTo>
                  <a:lnTo>
                    <a:pt x="95250" y="76199"/>
                  </a:lnTo>
                  <a:lnTo>
                    <a:pt x="114300" y="76199"/>
                  </a:lnTo>
                  <a:close/>
                </a:path>
                <a:path w="4070350" h="114300">
                  <a:moveTo>
                    <a:pt x="4070197" y="38098"/>
                  </a:moveTo>
                  <a:lnTo>
                    <a:pt x="114300" y="38099"/>
                  </a:lnTo>
                  <a:lnTo>
                    <a:pt x="114300" y="76199"/>
                  </a:lnTo>
                  <a:lnTo>
                    <a:pt x="4070197" y="76198"/>
                  </a:lnTo>
                  <a:lnTo>
                    <a:pt x="4070197" y="38098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408894" y="5466372"/>
            <a:ext cx="469900" cy="382270"/>
            <a:chOff x="10408894" y="5466372"/>
            <a:chExt cx="469900" cy="382270"/>
          </a:xfrm>
        </p:grpSpPr>
        <p:sp>
          <p:nvSpPr>
            <p:cNvPr id="18" name="object 18"/>
            <p:cNvSpPr/>
            <p:nvPr/>
          </p:nvSpPr>
          <p:spPr>
            <a:xfrm>
              <a:off x="10415244" y="5472722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299237" y="0"/>
                  </a:moveTo>
                  <a:lnTo>
                    <a:pt x="157949" y="0"/>
                  </a:lnTo>
                  <a:lnTo>
                    <a:pt x="43649" y="70535"/>
                  </a:lnTo>
                  <a:lnTo>
                    <a:pt x="0" y="184669"/>
                  </a:lnTo>
                  <a:lnTo>
                    <a:pt x="43649" y="298799"/>
                  </a:lnTo>
                  <a:lnTo>
                    <a:pt x="157949" y="369335"/>
                  </a:lnTo>
                  <a:lnTo>
                    <a:pt x="299237" y="369335"/>
                  </a:lnTo>
                  <a:lnTo>
                    <a:pt x="413537" y="298799"/>
                  </a:lnTo>
                  <a:lnTo>
                    <a:pt x="457200" y="184669"/>
                  </a:lnTo>
                  <a:lnTo>
                    <a:pt x="413537" y="70535"/>
                  </a:lnTo>
                  <a:lnTo>
                    <a:pt x="299237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15244" y="5472722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507E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573194" y="549503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408894" y="6049180"/>
            <a:ext cx="469900" cy="382270"/>
            <a:chOff x="10408894" y="6049180"/>
            <a:chExt cx="469900" cy="382270"/>
          </a:xfrm>
        </p:grpSpPr>
        <p:sp>
          <p:nvSpPr>
            <p:cNvPr id="22" name="object 22"/>
            <p:cNvSpPr/>
            <p:nvPr/>
          </p:nvSpPr>
          <p:spPr>
            <a:xfrm>
              <a:off x="10415244" y="6055530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299237" y="0"/>
                  </a:moveTo>
                  <a:lnTo>
                    <a:pt x="157949" y="0"/>
                  </a:lnTo>
                  <a:lnTo>
                    <a:pt x="43649" y="70535"/>
                  </a:lnTo>
                  <a:lnTo>
                    <a:pt x="0" y="184665"/>
                  </a:lnTo>
                  <a:lnTo>
                    <a:pt x="43649" y="298795"/>
                  </a:lnTo>
                  <a:lnTo>
                    <a:pt x="157949" y="369331"/>
                  </a:lnTo>
                  <a:lnTo>
                    <a:pt x="299237" y="369331"/>
                  </a:lnTo>
                  <a:lnTo>
                    <a:pt x="413537" y="298795"/>
                  </a:lnTo>
                  <a:lnTo>
                    <a:pt x="457200" y="184665"/>
                  </a:lnTo>
                  <a:lnTo>
                    <a:pt x="413537" y="70535"/>
                  </a:lnTo>
                  <a:lnTo>
                    <a:pt x="29923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415244" y="6055530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573194" y="60772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0936" y="1844039"/>
            <a:ext cx="5669915" cy="2822575"/>
            <a:chOff x="630936" y="1844039"/>
            <a:chExt cx="5669915" cy="282257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936" y="1844039"/>
              <a:ext cx="5477256" cy="28224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960" y="2036063"/>
              <a:ext cx="4892040" cy="223723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330602" y="3618839"/>
              <a:ext cx="3970020" cy="114300"/>
            </a:xfrm>
            <a:custGeom>
              <a:avLst/>
              <a:gdLst/>
              <a:ahLst/>
              <a:cxnLst/>
              <a:rect l="l" t="t" r="r" b="b"/>
              <a:pathLst>
                <a:path w="397002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3970020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3970020" h="114300">
                  <a:moveTo>
                    <a:pt x="3969842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3969842" y="76200"/>
                  </a:lnTo>
                  <a:lnTo>
                    <a:pt x="3969842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3598" y="611124"/>
            <a:ext cx="42830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Additional</a:t>
            </a:r>
            <a:r>
              <a:rPr spc="-35" dirty="0"/>
              <a:t> 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7672070" cy="20675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Transferring</a:t>
            </a:r>
            <a:r>
              <a:rPr sz="2800" spc="-5" dirty="0">
                <a:latin typeface="Calibri"/>
                <a:cs typeface="Calibri"/>
              </a:rPr>
              <a:t> funds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account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contract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Saving</a:t>
            </a:r>
            <a:r>
              <a:rPr sz="2800" spc="-5" dirty="0">
                <a:latin typeface="Calibri"/>
                <a:cs typeface="Calibri"/>
              </a:rPr>
              <a:t> the </a:t>
            </a:r>
            <a:r>
              <a:rPr sz="2800" spc="-10" dirty="0">
                <a:latin typeface="Calibri"/>
                <a:cs typeface="Calibri"/>
              </a:rPr>
              <a:t>address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contract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creator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Limiting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users’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access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functions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Withdrawing</a:t>
            </a:r>
            <a:r>
              <a:rPr sz="2800" spc="-5" dirty="0">
                <a:latin typeface="Calibri"/>
                <a:cs typeface="Calibri"/>
              </a:rPr>
              <a:t> funds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contract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account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83" y="86868"/>
            <a:ext cx="100596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Different</a:t>
            </a:r>
            <a:r>
              <a:rPr spc="5" dirty="0"/>
              <a:t> </a:t>
            </a:r>
            <a:r>
              <a:rPr spc="-5" dirty="0"/>
              <a:t>tools</a:t>
            </a:r>
            <a:r>
              <a:rPr dirty="0"/>
              <a:t> </a:t>
            </a:r>
            <a:r>
              <a:rPr spc="-20" dirty="0"/>
              <a:t>provide</a:t>
            </a:r>
            <a:r>
              <a:rPr spc="10" dirty="0"/>
              <a:t> </a:t>
            </a:r>
            <a:r>
              <a:rPr spc="-40" dirty="0"/>
              <a:t>different</a:t>
            </a:r>
            <a:r>
              <a:rPr spc="5" dirty="0"/>
              <a:t> </a:t>
            </a:r>
            <a:r>
              <a:rPr dirty="0"/>
              <a:t>functionality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50" y="842035"/>
          <a:ext cx="7485375" cy="5064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359"/>
                <a:gridCol w="2776219"/>
                <a:gridCol w="821054"/>
                <a:gridCol w="1061085"/>
                <a:gridCol w="1663699"/>
                <a:gridCol w="695959"/>
              </a:tblGrid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84023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Tools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5781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Activities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Remix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152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Ganache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152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MyEtherWallet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152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Geth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152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Configure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Blockchain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Deploy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Blockchain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97155" indent="189865">
                        <a:lnSpc>
                          <a:spcPct val="103299"/>
                        </a:lnSpc>
                        <a:spcBef>
                          <a:spcPts val="21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Develop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contract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Compile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contract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Create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account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Deploy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contract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131570">
                        <a:lnSpc>
                          <a:spcPts val="2090"/>
                        </a:lnSpc>
                        <a:spcBef>
                          <a:spcPts val="40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Create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 UI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interacting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Run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client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99060">
                        <a:lnSpc>
                          <a:spcPts val="2110"/>
                        </a:lnSpc>
                        <a:spcBef>
                          <a:spcPts val="3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Interact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contract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fun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Monitor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execution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298892" y="842035"/>
            <a:ext cx="2788920" cy="744220"/>
            <a:chOff x="1298892" y="842035"/>
            <a:chExt cx="2788920" cy="744220"/>
          </a:xfrm>
        </p:grpSpPr>
        <p:sp>
          <p:nvSpPr>
            <p:cNvPr id="5" name="object 5"/>
            <p:cNvSpPr/>
            <p:nvPr/>
          </p:nvSpPr>
          <p:spPr>
            <a:xfrm>
              <a:off x="1305242" y="848385"/>
              <a:ext cx="1388110" cy="365760"/>
            </a:xfrm>
            <a:custGeom>
              <a:avLst/>
              <a:gdLst/>
              <a:ahLst/>
              <a:cxnLst/>
              <a:rect l="l" t="t" r="r" b="b"/>
              <a:pathLst>
                <a:path w="1388110" h="365759">
                  <a:moveTo>
                    <a:pt x="0" y="0"/>
                  </a:moveTo>
                  <a:lnTo>
                    <a:pt x="1388050" y="36576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3288" y="1214145"/>
              <a:ext cx="1388110" cy="365760"/>
            </a:xfrm>
            <a:custGeom>
              <a:avLst/>
              <a:gdLst/>
              <a:ahLst/>
              <a:cxnLst/>
              <a:rect l="l" t="t" r="r" b="b"/>
              <a:pathLst>
                <a:path w="1388110" h="365759">
                  <a:moveTo>
                    <a:pt x="0" y="0"/>
                  </a:moveTo>
                  <a:lnTo>
                    <a:pt x="1388050" y="36576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170602" y="642162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656074" y="1214475"/>
            <a:ext cx="469900" cy="382270"/>
            <a:chOff x="10656074" y="1214475"/>
            <a:chExt cx="469900" cy="382270"/>
          </a:xfrm>
        </p:grpSpPr>
        <p:sp>
          <p:nvSpPr>
            <p:cNvPr id="9" name="object 9"/>
            <p:cNvSpPr/>
            <p:nvPr/>
          </p:nvSpPr>
          <p:spPr>
            <a:xfrm>
              <a:off x="10662424" y="1220825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299237" y="0"/>
                  </a:moveTo>
                  <a:lnTo>
                    <a:pt x="157962" y="0"/>
                  </a:lnTo>
                  <a:lnTo>
                    <a:pt x="43662" y="70535"/>
                  </a:lnTo>
                  <a:lnTo>
                    <a:pt x="0" y="184670"/>
                  </a:lnTo>
                  <a:lnTo>
                    <a:pt x="43662" y="298792"/>
                  </a:lnTo>
                  <a:lnTo>
                    <a:pt x="157962" y="369328"/>
                  </a:lnTo>
                  <a:lnTo>
                    <a:pt x="299237" y="369328"/>
                  </a:lnTo>
                  <a:lnTo>
                    <a:pt x="413537" y="298792"/>
                  </a:lnTo>
                  <a:lnTo>
                    <a:pt x="457200" y="184670"/>
                  </a:lnTo>
                  <a:lnTo>
                    <a:pt x="413537" y="70535"/>
                  </a:lnTo>
                  <a:lnTo>
                    <a:pt x="29923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62424" y="1220825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820374" y="124307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656074" y="1962772"/>
            <a:ext cx="469900" cy="382270"/>
            <a:chOff x="10656074" y="1962772"/>
            <a:chExt cx="469900" cy="382270"/>
          </a:xfrm>
        </p:grpSpPr>
        <p:sp>
          <p:nvSpPr>
            <p:cNvPr id="13" name="object 13"/>
            <p:cNvSpPr/>
            <p:nvPr/>
          </p:nvSpPr>
          <p:spPr>
            <a:xfrm>
              <a:off x="10662424" y="1969134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299237" y="0"/>
                  </a:moveTo>
                  <a:lnTo>
                    <a:pt x="157962" y="0"/>
                  </a:lnTo>
                  <a:lnTo>
                    <a:pt x="43662" y="70535"/>
                  </a:lnTo>
                  <a:lnTo>
                    <a:pt x="0" y="184657"/>
                  </a:lnTo>
                  <a:lnTo>
                    <a:pt x="43662" y="298792"/>
                  </a:lnTo>
                  <a:lnTo>
                    <a:pt x="157962" y="369328"/>
                  </a:lnTo>
                  <a:lnTo>
                    <a:pt x="299237" y="369328"/>
                  </a:lnTo>
                  <a:lnTo>
                    <a:pt x="413537" y="298792"/>
                  </a:lnTo>
                  <a:lnTo>
                    <a:pt x="457200" y="184657"/>
                  </a:lnTo>
                  <a:lnTo>
                    <a:pt x="413537" y="70535"/>
                  </a:lnTo>
                  <a:lnTo>
                    <a:pt x="29923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62424" y="1969122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20374" y="198983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117203" y="1216304"/>
            <a:ext cx="469900" cy="382270"/>
            <a:chOff x="9117203" y="1216304"/>
            <a:chExt cx="469900" cy="382270"/>
          </a:xfrm>
        </p:grpSpPr>
        <p:sp>
          <p:nvSpPr>
            <p:cNvPr id="17" name="object 17"/>
            <p:cNvSpPr/>
            <p:nvPr/>
          </p:nvSpPr>
          <p:spPr>
            <a:xfrm>
              <a:off x="9123553" y="1222654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299250" y="0"/>
                  </a:moveTo>
                  <a:lnTo>
                    <a:pt x="157962" y="0"/>
                  </a:lnTo>
                  <a:lnTo>
                    <a:pt x="43662" y="70535"/>
                  </a:lnTo>
                  <a:lnTo>
                    <a:pt x="0" y="184670"/>
                  </a:lnTo>
                  <a:lnTo>
                    <a:pt x="43662" y="298792"/>
                  </a:lnTo>
                  <a:lnTo>
                    <a:pt x="157962" y="369328"/>
                  </a:lnTo>
                  <a:lnTo>
                    <a:pt x="299250" y="369328"/>
                  </a:lnTo>
                  <a:lnTo>
                    <a:pt x="413550" y="298792"/>
                  </a:lnTo>
                  <a:lnTo>
                    <a:pt x="457200" y="184670"/>
                  </a:lnTo>
                  <a:lnTo>
                    <a:pt x="413550" y="70535"/>
                  </a:lnTo>
                  <a:lnTo>
                    <a:pt x="29925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23553" y="1222654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281515" y="124612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117203" y="1962772"/>
            <a:ext cx="469900" cy="382270"/>
            <a:chOff x="9117203" y="1962772"/>
            <a:chExt cx="469900" cy="382270"/>
          </a:xfrm>
        </p:grpSpPr>
        <p:sp>
          <p:nvSpPr>
            <p:cNvPr id="21" name="object 21"/>
            <p:cNvSpPr/>
            <p:nvPr/>
          </p:nvSpPr>
          <p:spPr>
            <a:xfrm>
              <a:off x="9123553" y="1969134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299250" y="0"/>
                  </a:moveTo>
                  <a:lnTo>
                    <a:pt x="157962" y="0"/>
                  </a:lnTo>
                  <a:lnTo>
                    <a:pt x="43662" y="70535"/>
                  </a:lnTo>
                  <a:lnTo>
                    <a:pt x="0" y="184657"/>
                  </a:lnTo>
                  <a:lnTo>
                    <a:pt x="43662" y="298792"/>
                  </a:lnTo>
                  <a:lnTo>
                    <a:pt x="157962" y="369328"/>
                  </a:lnTo>
                  <a:lnTo>
                    <a:pt x="299250" y="369328"/>
                  </a:lnTo>
                  <a:lnTo>
                    <a:pt x="413550" y="298792"/>
                  </a:lnTo>
                  <a:lnTo>
                    <a:pt x="457200" y="184657"/>
                  </a:lnTo>
                  <a:lnTo>
                    <a:pt x="413550" y="70535"/>
                  </a:lnTo>
                  <a:lnTo>
                    <a:pt x="29925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23553" y="1969122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281515" y="198983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120479" y="2821470"/>
            <a:ext cx="1263650" cy="3740150"/>
            <a:chOff x="9120479" y="2821470"/>
            <a:chExt cx="1263650" cy="3740150"/>
          </a:xfrm>
        </p:grpSpPr>
        <p:sp>
          <p:nvSpPr>
            <p:cNvPr id="25" name="object 25"/>
            <p:cNvSpPr/>
            <p:nvPr/>
          </p:nvSpPr>
          <p:spPr>
            <a:xfrm>
              <a:off x="9126829" y="2827820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299237" y="0"/>
                  </a:moveTo>
                  <a:lnTo>
                    <a:pt x="157949" y="0"/>
                  </a:lnTo>
                  <a:lnTo>
                    <a:pt x="43649" y="70535"/>
                  </a:lnTo>
                  <a:lnTo>
                    <a:pt x="0" y="184670"/>
                  </a:lnTo>
                  <a:lnTo>
                    <a:pt x="43649" y="298792"/>
                  </a:lnTo>
                  <a:lnTo>
                    <a:pt x="157949" y="369328"/>
                  </a:lnTo>
                  <a:lnTo>
                    <a:pt x="299237" y="369328"/>
                  </a:lnTo>
                  <a:lnTo>
                    <a:pt x="413537" y="298792"/>
                  </a:lnTo>
                  <a:lnTo>
                    <a:pt x="457200" y="184670"/>
                  </a:lnTo>
                  <a:lnTo>
                    <a:pt x="413537" y="70535"/>
                  </a:lnTo>
                  <a:lnTo>
                    <a:pt x="29923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26829" y="2827820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775964" y="6139837"/>
              <a:ext cx="601345" cy="415290"/>
            </a:xfrm>
            <a:custGeom>
              <a:avLst/>
              <a:gdLst/>
              <a:ahLst/>
              <a:cxnLst/>
              <a:rect l="l" t="t" r="r" b="b"/>
              <a:pathLst>
                <a:path w="601345" h="415290">
                  <a:moveTo>
                    <a:pt x="393522" y="0"/>
                  </a:moveTo>
                  <a:lnTo>
                    <a:pt x="207721" y="0"/>
                  </a:lnTo>
                  <a:lnTo>
                    <a:pt x="57416" y="79255"/>
                  </a:lnTo>
                  <a:lnTo>
                    <a:pt x="0" y="207492"/>
                  </a:lnTo>
                  <a:lnTo>
                    <a:pt x="57416" y="335730"/>
                  </a:lnTo>
                  <a:lnTo>
                    <a:pt x="207721" y="414985"/>
                  </a:lnTo>
                  <a:lnTo>
                    <a:pt x="393522" y="414985"/>
                  </a:lnTo>
                  <a:lnTo>
                    <a:pt x="543826" y="335730"/>
                  </a:lnTo>
                  <a:lnTo>
                    <a:pt x="601243" y="207492"/>
                  </a:lnTo>
                  <a:lnTo>
                    <a:pt x="543826" y="79255"/>
                  </a:lnTo>
                  <a:lnTo>
                    <a:pt x="39352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75964" y="6139838"/>
              <a:ext cx="601345" cy="415290"/>
            </a:xfrm>
            <a:custGeom>
              <a:avLst/>
              <a:gdLst/>
              <a:ahLst/>
              <a:cxnLst/>
              <a:rect l="l" t="t" r="r" b="b"/>
              <a:pathLst>
                <a:path w="601345" h="415290">
                  <a:moveTo>
                    <a:pt x="0" y="207492"/>
                  </a:moveTo>
                  <a:lnTo>
                    <a:pt x="57412" y="79254"/>
                  </a:lnTo>
                  <a:lnTo>
                    <a:pt x="207722" y="0"/>
                  </a:lnTo>
                  <a:lnTo>
                    <a:pt x="393515" y="0"/>
                  </a:lnTo>
                  <a:lnTo>
                    <a:pt x="543824" y="79254"/>
                  </a:lnTo>
                  <a:lnTo>
                    <a:pt x="601237" y="207492"/>
                  </a:lnTo>
                  <a:lnTo>
                    <a:pt x="543824" y="335730"/>
                  </a:lnTo>
                  <a:lnTo>
                    <a:pt x="393515" y="414984"/>
                  </a:lnTo>
                  <a:lnTo>
                    <a:pt x="207722" y="414984"/>
                  </a:lnTo>
                  <a:lnTo>
                    <a:pt x="57412" y="335730"/>
                  </a:lnTo>
                  <a:lnTo>
                    <a:pt x="0" y="207492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947998" y="618388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318015" y="1590154"/>
            <a:ext cx="1610995" cy="2480310"/>
            <a:chOff x="9318015" y="1590154"/>
            <a:chExt cx="1610995" cy="2480310"/>
          </a:xfrm>
        </p:grpSpPr>
        <p:sp>
          <p:nvSpPr>
            <p:cNvPr id="31" name="object 31"/>
            <p:cNvSpPr/>
            <p:nvPr/>
          </p:nvSpPr>
          <p:spPr>
            <a:xfrm>
              <a:off x="9825622" y="1590154"/>
              <a:ext cx="1102995" cy="2473960"/>
            </a:xfrm>
            <a:custGeom>
              <a:avLst/>
              <a:gdLst/>
              <a:ahLst/>
              <a:cxnLst/>
              <a:rect l="l" t="t" r="r" b="b"/>
              <a:pathLst>
                <a:path w="1102995" h="2473960">
                  <a:moveTo>
                    <a:pt x="457200" y="2289086"/>
                  </a:moveTo>
                  <a:lnTo>
                    <a:pt x="413537" y="2174951"/>
                  </a:lnTo>
                  <a:lnTo>
                    <a:pt x="299237" y="2104415"/>
                  </a:lnTo>
                  <a:lnTo>
                    <a:pt x="157949" y="2104415"/>
                  </a:lnTo>
                  <a:lnTo>
                    <a:pt x="43649" y="2174951"/>
                  </a:lnTo>
                  <a:lnTo>
                    <a:pt x="0" y="2289086"/>
                  </a:lnTo>
                  <a:lnTo>
                    <a:pt x="43649" y="2403208"/>
                  </a:lnTo>
                  <a:lnTo>
                    <a:pt x="157949" y="2473744"/>
                  </a:lnTo>
                  <a:lnTo>
                    <a:pt x="299237" y="2473744"/>
                  </a:lnTo>
                  <a:lnTo>
                    <a:pt x="413537" y="2403208"/>
                  </a:lnTo>
                  <a:lnTo>
                    <a:pt x="457200" y="2289086"/>
                  </a:lnTo>
                  <a:close/>
                </a:path>
                <a:path w="1102995" h="2473960">
                  <a:moveTo>
                    <a:pt x="997585" y="749757"/>
                  </a:moveTo>
                  <a:lnTo>
                    <a:pt x="991933" y="746861"/>
                  </a:lnTo>
                  <a:lnTo>
                    <a:pt x="331177" y="2035162"/>
                  </a:lnTo>
                  <a:lnTo>
                    <a:pt x="300113" y="2019223"/>
                  </a:lnTo>
                  <a:lnTo>
                    <a:pt x="299237" y="2104415"/>
                  </a:lnTo>
                  <a:lnTo>
                    <a:pt x="367919" y="2053996"/>
                  </a:lnTo>
                  <a:lnTo>
                    <a:pt x="358876" y="2049360"/>
                  </a:lnTo>
                  <a:lnTo>
                    <a:pt x="336829" y="2038057"/>
                  </a:lnTo>
                  <a:lnTo>
                    <a:pt x="997585" y="749757"/>
                  </a:lnTo>
                  <a:close/>
                </a:path>
                <a:path w="1102995" h="2473960">
                  <a:moveTo>
                    <a:pt x="1102893" y="302768"/>
                  </a:moveTo>
                  <a:lnTo>
                    <a:pt x="1067968" y="302780"/>
                  </a:lnTo>
                  <a:lnTo>
                    <a:pt x="1067968" y="0"/>
                  </a:lnTo>
                  <a:lnTo>
                    <a:pt x="1061618" y="0"/>
                  </a:lnTo>
                  <a:lnTo>
                    <a:pt x="1061618" y="302780"/>
                  </a:lnTo>
                  <a:lnTo>
                    <a:pt x="1026693" y="302780"/>
                  </a:lnTo>
                  <a:lnTo>
                    <a:pt x="1064793" y="378968"/>
                  </a:lnTo>
                  <a:lnTo>
                    <a:pt x="1096543" y="315468"/>
                  </a:lnTo>
                  <a:lnTo>
                    <a:pt x="1102893" y="302768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825622" y="3694570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318016" y="1590154"/>
              <a:ext cx="76835" cy="1231265"/>
            </a:xfrm>
            <a:custGeom>
              <a:avLst/>
              <a:gdLst/>
              <a:ahLst/>
              <a:cxnLst/>
              <a:rect l="l" t="t" r="r" b="b"/>
              <a:pathLst>
                <a:path w="76834" h="1231264">
                  <a:moveTo>
                    <a:pt x="76200" y="1155255"/>
                  </a:moveTo>
                  <a:lnTo>
                    <a:pt x="41275" y="1154950"/>
                  </a:lnTo>
                  <a:lnTo>
                    <a:pt x="44729" y="771512"/>
                  </a:lnTo>
                  <a:lnTo>
                    <a:pt x="38379" y="771448"/>
                  </a:lnTo>
                  <a:lnTo>
                    <a:pt x="34925" y="1154887"/>
                  </a:lnTo>
                  <a:lnTo>
                    <a:pt x="0" y="1154569"/>
                  </a:lnTo>
                  <a:lnTo>
                    <a:pt x="37414" y="1231099"/>
                  </a:lnTo>
                  <a:lnTo>
                    <a:pt x="69862" y="1167638"/>
                  </a:lnTo>
                  <a:lnTo>
                    <a:pt x="76200" y="1155255"/>
                  </a:lnTo>
                  <a:close/>
                </a:path>
                <a:path w="76834" h="1231264">
                  <a:moveTo>
                    <a:pt x="76606" y="302768"/>
                  </a:moveTo>
                  <a:lnTo>
                    <a:pt x="41681" y="302780"/>
                  </a:lnTo>
                  <a:lnTo>
                    <a:pt x="41681" y="0"/>
                  </a:lnTo>
                  <a:lnTo>
                    <a:pt x="35331" y="0"/>
                  </a:lnTo>
                  <a:lnTo>
                    <a:pt x="35331" y="302780"/>
                  </a:lnTo>
                  <a:lnTo>
                    <a:pt x="406" y="302780"/>
                  </a:lnTo>
                  <a:lnTo>
                    <a:pt x="38506" y="378968"/>
                  </a:lnTo>
                  <a:lnTo>
                    <a:pt x="70256" y="315468"/>
                  </a:lnTo>
                  <a:lnTo>
                    <a:pt x="76606" y="302768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284779" y="2849371"/>
            <a:ext cx="84010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598480" y="4618888"/>
            <a:ext cx="469900" cy="382270"/>
            <a:chOff x="10598480" y="4618888"/>
            <a:chExt cx="469900" cy="382270"/>
          </a:xfrm>
        </p:grpSpPr>
        <p:sp>
          <p:nvSpPr>
            <p:cNvPr id="36" name="object 36"/>
            <p:cNvSpPr/>
            <p:nvPr/>
          </p:nvSpPr>
          <p:spPr>
            <a:xfrm>
              <a:off x="10604830" y="4625238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299237" y="0"/>
                  </a:moveTo>
                  <a:lnTo>
                    <a:pt x="157962" y="0"/>
                  </a:lnTo>
                  <a:lnTo>
                    <a:pt x="43662" y="70535"/>
                  </a:lnTo>
                  <a:lnTo>
                    <a:pt x="0" y="184657"/>
                  </a:lnTo>
                  <a:lnTo>
                    <a:pt x="43662" y="298792"/>
                  </a:lnTo>
                  <a:lnTo>
                    <a:pt x="157962" y="369328"/>
                  </a:lnTo>
                  <a:lnTo>
                    <a:pt x="299237" y="369328"/>
                  </a:lnTo>
                  <a:lnTo>
                    <a:pt x="413537" y="298792"/>
                  </a:lnTo>
                  <a:lnTo>
                    <a:pt x="457200" y="184657"/>
                  </a:lnTo>
                  <a:lnTo>
                    <a:pt x="413537" y="70535"/>
                  </a:lnTo>
                  <a:lnTo>
                    <a:pt x="29923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604830" y="4625238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762780" y="464769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816045" y="4632693"/>
            <a:ext cx="469900" cy="382270"/>
            <a:chOff x="9816045" y="4632693"/>
            <a:chExt cx="469900" cy="382270"/>
          </a:xfrm>
        </p:grpSpPr>
        <p:sp>
          <p:nvSpPr>
            <p:cNvPr id="40" name="object 40"/>
            <p:cNvSpPr/>
            <p:nvPr/>
          </p:nvSpPr>
          <p:spPr>
            <a:xfrm>
              <a:off x="9822395" y="4639043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299250" y="0"/>
                  </a:moveTo>
                  <a:lnTo>
                    <a:pt x="157962" y="0"/>
                  </a:lnTo>
                  <a:lnTo>
                    <a:pt x="43662" y="70535"/>
                  </a:lnTo>
                  <a:lnTo>
                    <a:pt x="0" y="184670"/>
                  </a:lnTo>
                  <a:lnTo>
                    <a:pt x="43662" y="298792"/>
                  </a:lnTo>
                  <a:lnTo>
                    <a:pt x="157962" y="369328"/>
                  </a:lnTo>
                  <a:lnTo>
                    <a:pt x="299250" y="369328"/>
                  </a:lnTo>
                  <a:lnTo>
                    <a:pt x="413550" y="298792"/>
                  </a:lnTo>
                  <a:lnTo>
                    <a:pt x="457200" y="184670"/>
                  </a:lnTo>
                  <a:lnTo>
                    <a:pt x="413550" y="70535"/>
                  </a:lnTo>
                  <a:lnTo>
                    <a:pt x="29925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822395" y="4639043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980358" y="465988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423565" y="3195192"/>
            <a:ext cx="1341755" cy="2945130"/>
            <a:chOff x="9423565" y="3195192"/>
            <a:chExt cx="1341755" cy="2945130"/>
          </a:xfrm>
        </p:grpSpPr>
        <p:sp>
          <p:nvSpPr>
            <p:cNvPr id="44" name="object 44"/>
            <p:cNvSpPr/>
            <p:nvPr/>
          </p:nvSpPr>
          <p:spPr>
            <a:xfrm>
              <a:off x="9423565" y="3195192"/>
              <a:ext cx="1341755" cy="2945130"/>
            </a:xfrm>
            <a:custGeom>
              <a:avLst/>
              <a:gdLst/>
              <a:ahLst/>
              <a:cxnLst/>
              <a:rect l="l" t="t" r="r" b="b"/>
              <a:pathLst>
                <a:path w="1341754" h="2945129">
                  <a:moveTo>
                    <a:pt x="445706" y="569912"/>
                  </a:moveTo>
                  <a:lnTo>
                    <a:pt x="436003" y="521804"/>
                  </a:lnTo>
                  <a:lnTo>
                    <a:pt x="428866" y="486397"/>
                  </a:lnTo>
                  <a:lnTo>
                    <a:pt x="401320" y="507898"/>
                  </a:lnTo>
                  <a:lnTo>
                    <a:pt x="5003" y="0"/>
                  </a:lnTo>
                  <a:lnTo>
                    <a:pt x="0" y="3911"/>
                  </a:lnTo>
                  <a:lnTo>
                    <a:pt x="396316" y="511797"/>
                  </a:lnTo>
                  <a:lnTo>
                    <a:pt x="368795" y="533285"/>
                  </a:lnTo>
                  <a:lnTo>
                    <a:pt x="445706" y="569912"/>
                  </a:lnTo>
                  <a:close/>
                </a:path>
                <a:path w="1341754" h="2945129">
                  <a:moveTo>
                    <a:pt x="664857" y="1375968"/>
                  </a:moveTo>
                  <a:lnTo>
                    <a:pt x="629932" y="1375968"/>
                  </a:lnTo>
                  <a:lnTo>
                    <a:pt x="629932" y="808101"/>
                  </a:lnTo>
                  <a:lnTo>
                    <a:pt x="623582" y="808101"/>
                  </a:lnTo>
                  <a:lnTo>
                    <a:pt x="623582" y="1375968"/>
                  </a:lnTo>
                  <a:lnTo>
                    <a:pt x="588657" y="1375968"/>
                  </a:lnTo>
                  <a:lnTo>
                    <a:pt x="626757" y="1452168"/>
                  </a:lnTo>
                  <a:lnTo>
                    <a:pt x="658507" y="1388668"/>
                  </a:lnTo>
                  <a:lnTo>
                    <a:pt x="664857" y="1375968"/>
                  </a:lnTo>
                  <a:close/>
                </a:path>
                <a:path w="1341754" h="2945129">
                  <a:moveTo>
                    <a:pt x="691121" y="2868447"/>
                  </a:moveTo>
                  <a:lnTo>
                    <a:pt x="656196" y="2868447"/>
                  </a:lnTo>
                  <a:lnTo>
                    <a:pt x="656196" y="2584754"/>
                  </a:lnTo>
                  <a:lnTo>
                    <a:pt x="649846" y="2584754"/>
                  </a:lnTo>
                  <a:lnTo>
                    <a:pt x="649846" y="2868447"/>
                  </a:lnTo>
                  <a:lnTo>
                    <a:pt x="614921" y="2868447"/>
                  </a:lnTo>
                  <a:lnTo>
                    <a:pt x="653021" y="2944647"/>
                  </a:lnTo>
                  <a:lnTo>
                    <a:pt x="684771" y="2881147"/>
                  </a:lnTo>
                  <a:lnTo>
                    <a:pt x="691121" y="2868447"/>
                  </a:lnTo>
                  <a:close/>
                </a:path>
                <a:path w="1341754" h="2945129">
                  <a:moveTo>
                    <a:pt x="855357" y="2363787"/>
                  </a:moveTo>
                  <a:lnTo>
                    <a:pt x="811695" y="2249665"/>
                  </a:lnTo>
                  <a:lnTo>
                    <a:pt x="697395" y="2179129"/>
                  </a:lnTo>
                  <a:lnTo>
                    <a:pt x="622223" y="2179129"/>
                  </a:lnTo>
                  <a:lnTo>
                    <a:pt x="653376" y="2119465"/>
                  </a:lnTo>
                  <a:lnTo>
                    <a:pt x="659688" y="2107387"/>
                  </a:lnTo>
                  <a:lnTo>
                    <a:pt x="624763" y="2106777"/>
                  </a:lnTo>
                  <a:lnTo>
                    <a:pt x="629932" y="1813242"/>
                  </a:lnTo>
                  <a:lnTo>
                    <a:pt x="623582" y="1813128"/>
                  </a:lnTo>
                  <a:lnTo>
                    <a:pt x="618413" y="2106663"/>
                  </a:lnTo>
                  <a:lnTo>
                    <a:pt x="583501" y="2106041"/>
                  </a:lnTo>
                  <a:lnTo>
                    <a:pt x="618439" y="2179129"/>
                  </a:lnTo>
                  <a:lnTo>
                    <a:pt x="556120" y="2179129"/>
                  </a:lnTo>
                  <a:lnTo>
                    <a:pt x="441820" y="2249665"/>
                  </a:lnTo>
                  <a:lnTo>
                    <a:pt x="398157" y="2363787"/>
                  </a:lnTo>
                  <a:lnTo>
                    <a:pt x="441820" y="2477935"/>
                  </a:lnTo>
                  <a:lnTo>
                    <a:pt x="556120" y="2548471"/>
                  </a:lnTo>
                  <a:lnTo>
                    <a:pt x="697395" y="2548471"/>
                  </a:lnTo>
                  <a:lnTo>
                    <a:pt x="811695" y="2477935"/>
                  </a:lnTo>
                  <a:lnTo>
                    <a:pt x="855357" y="2363787"/>
                  </a:lnTo>
                  <a:close/>
                </a:path>
                <a:path w="1341754" h="2945129">
                  <a:moveTo>
                    <a:pt x="1341285" y="1801787"/>
                  </a:moveTo>
                  <a:lnTo>
                    <a:pt x="1337157" y="1796961"/>
                  </a:lnTo>
                  <a:lnTo>
                    <a:pt x="867587" y="2197785"/>
                  </a:lnTo>
                  <a:lnTo>
                    <a:pt x="844918" y="2171217"/>
                  </a:lnTo>
                  <a:lnTo>
                    <a:pt x="811695" y="2249665"/>
                  </a:lnTo>
                  <a:lnTo>
                    <a:pt x="894384" y="2229167"/>
                  </a:lnTo>
                  <a:lnTo>
                    <a:pt x="878751" y="2210854"/>
                  </a:lnTo>
                  <a:lnTo>
                    <a:pt x="871702" y="2202611"/>
                  </a:lnTo>
                  <a:lnTo>
                    <a:pt x="1341285" y="180178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821722" y="5374322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979673" y="539750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852315" y="2338463"/>
            <a:ext cx="76200" cy="2287270"/>
          </a:xfrm>
          <a:custGeom>
            <a:avLst/>
            <a:gdLst/>
            <a:ahLst/>
            <a:cxnLst/>
            <a:rect l="l" t="t" r="r" b="b"/>
            <a:pathLst>
              <a:path w="76200" h="2287270">
                <a:moveTo>
                  <a:pt x="34925" y="2210574"/>
                </a:moveTo>
                <a:lnTo>
                  <a:pt x="0" y="2210574"/>
                </a:lnTo>
                <a:lnTo>
                  <a:pt x="38100" y="2286774"/>
                </a:lnTo>
                <a:lnTo>
                  <a:pt x="69850" y="2223274"/>
                </a:lnTo>
                <a:lnTo>
                  <a:pt x="34925" y="2223274"/>
                </a:lnTo>
                <a:lnTo>
                  <a:pt x="34925" y="2210574"/>
                </a:lnTo>
                <a:close/>
              </a:path>
              <a:path w="76200" h="2287270">
                <a:moveTo>
                  <a:pt x="41275" y="0"/>
                </a:moveTo>
                <a:lnTo>
                  <a:pt x="34925" y="0"/>
                </a:lnTo>
                <a:lnTo>
                  <a:pt x="34925" y="2223274"/>
                </a:lnTo>
                <a:lnTo>
                  <a:pt x="41275" y="2223274"/>
                </a:lnTo>
                <a:lnTo>
                  <a:pt x="41275" y="0"/>
                </a:lnTo>
                <a:close/>
              </a:path>
              <a:path w="76200" h="2287270">
                <a:moveTo>
                  <a:pt x="76200" y="2210574"/>
                </a:moveTo>
                <a:lnTo>
                  <a:pt x="41275" y="2210574"/>
                </a:lnTo>
                <a:lnTo>
                  <a:pt x="41275" y="2223274"/>
                </a:lnTo>
                <a:lnTo>
                  <a:pt x="69850" y="2223274"/>
                </a:lnTo>
                <a:lnTo>
                  <a:pt x="76200" y="221057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916939" y="5976620"/>
            <a:ext cx="593407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https://remix.ethereum.org/ </a:t>
            </a:r>
            <a:r>
              <a:rPr sz="18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http://truffleframework.com/ganache/ </a:t>
            </a:r>
            <a:r>
              <a:rPr sz="1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https://github.com/kvhnuke/etherwallet/releases/tag/v3.21.06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5567" y="1926335"/>
            <a:ext cx="6821805" cy="3469004"/>
            <a:chOff x="4925567" y="1926335"/>
            <a:chExt cx="6821805" cy="34690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5567" y="1926335"/>
              <a:ext cx="6821424" cy="34686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0639" y="2121407"/>
              <a:ext cx="6233160" cy="288340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75845"/>
            <a:ext cx="4316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Receive</a:t>
            </a:r>
            <a:r>
              <a:rPr spc="-35" dirty="0"/>
              <a:t> </a:t>
            </a:r>
            <a:r>
              <a:rPr spc="-5" dirty="0"/>
              <a:t>ether</a:t>
            </a:r>
            <a:r>
              <a:rPr spc="-35" dirty="0"/>
              <a:t> </a:t>
            </a:r>
            <a:r>
              <a:rPr spc="-5" dirty="0"/>
              <a:t>(1/2)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1058163"/>
            <a:ext cx="47110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45" dirty="0">
                <a:latin typeface="Calibri"/>
                <a:cs typeface="Calibri"/>
              </a:rPr>
              <a:t>Transfer</a:t>
            </a:r>
            <a:r>
              <a:rPr sz="2800" spc="-10" dirty="0">
                <a:latin typeface="Calibri"/>
                <a:cs typeface="Calibri"/>
              </a:rPr>
              <a:t> money</a:t>
            </a:r>
            <a:r>
              <a:rPr sz="2800" spc="-15" dirty="0">
                <a:latin typeface="Calibri"/>
                <a:cs typeface="Calibri"/>
              </a:rPr>
              <a:t> to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contract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5179" y="2995955"/>
            <a:ext cx="2052320" cy="92392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246379" marR="238760" algn="ctr">
              <a:lnSpc>
                <a:spcPct val="99400"/>
              </a:lnSpc>
              <a:spcBef>
                <a:spcPts val="275"/>
              </a:spcBef>
            </a:pPr>
            <a:r>
              <a:rPr sz="1800" spc="-20" dirty="0">
                <a:latin typeface="Calibri"/>
                <a:cs typeface="Calibri"/>
              </a:rPr>
              <a:t>Payable keyword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allows receiving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ether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0457" y="5702588"/>
            <a:ext cx="2052320" cy="92392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326390" marR="319405" algn="ctr">
              <a:lnSpc>
                <a:spcPct val="99400"/>
              </a:lnSpc>
              <a:spcBef>
                <a:spcPts val="27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spc="-5" dirty="0">
                <a:latin typeface="Calibri"/>
                <a:cs typeface="Calibri"/>
              </a:rPr>
              <a:t>can </a:t>
            </a:r>
            <a:r>
              <a:rPr sz="1800" spc="-10" dirty="0">
                <a:latin typeface="Calibri"/>
                <a:cs typeface="Calibri"/>
              </a:rPr>
              <a:t>get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4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balance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contract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2815" y="6421628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87002" y="3347135"/>
            <a:ext cx="5502275" cy="2355850"/>
          </a:xfrm>
          <a:custGeom>
            <a:avLst/>
            <a:gdLst/>
            <a:ahLst/>
            <a:cxnLst/>
            <a:rect l="l" t="t" r="r" b="b"/>
            <a:pathLst>
              <a:path w="5502275" h="2355850">
                <a:moveTo>
                  <a:pt x="3038779" y="42862"/>
                </a:moveTo>
                <a:lnTo>
                  <a:pt x="3010204" y="28575"/>
                </a:lnTo>
                <a:lnTo>
                  <a:pt x="2953054" y="0"/>
                </a:lnTo>
                <a:lnTo>
                  <a:pt x="2953054" y="28575"/>
                </a:lnTo>
                <a:lnTo>
                  <a:pt x="0" y="28575"/>
                </a:lnTo>
                <a:lnTo>
                  <a:pt x="0" y="57150"/>
                </a:lnTo>
                <a:lnTo>
                  <a:pt x="2953054" y="57150"/>
                </a:lnTo>
                <a:lnTo>
                  <a:pt x="2953054" y="85725"/>
                </a:lnTo>
                <a:lnTo>
                  <a:pt x="3010204" y="57150"/>
                </a:lnTo>
                <a:lnTo>
                  <a:pt x="3038779" y="42862"/>
                </a:lnTo>
                <a:close/>
              </a:path>
              <a:path w="5502275" h="2355850">
                <a:moveTo>
                  <a:pt x="5502237" y="1322463"/>
                </a:moveTo>
                <a:lnTo>
                  <a:pt x="5495087" y="1308176"/>
                </a:lnTo>
                <a:lnTo>
                  <a:pt x="5459374" y="1236738"/>
                </a:lnTo>
                <a:lnTo>
                  <a:pt x="5416512" y="1322463"/>
                </a:lnTo>
                <a:lnTo>
                  <a:pt x="5445087" y="1322463"/>
                </a:lnTo>
                <a:lnTo>
                  <a:pt x="5445087" y="2355456"/>
                </a:lnTo>
                <a:lnTo>
                  <a:pt x="5473662" y="2355456"/>
                </a:lnTo>
                <a:lnTo>
                  <a:pt x="5473662" y="1322463"/>
                </a:lnTo>
                <a:lnTo>
                  <a:pt x="5502237" y="132246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3480" y="5319776"/>
            <a:ext cx="3813175" cy="6464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latin typeface="Calibri"/>
                <a:cs typeface="Calibri"/>
              </a:rPr>
              <a:t>Hidden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Code: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800" i="1" spc="-5" dirty="0">
                <a:latin typeface="Times New Roman"/>
                <a:cs typeface="Times New Roman"/>
              </a:rPr>
              <a:t>Address(this).balance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+=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msg.value;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27360" y="3532060"/>
            <a:ext cx="2553335" cy="2122170"/>
          </a:xfrm>
          <a:custGeom>
            <a:avLst/>
            <a:gdLst/>
            <a:ahLst/>
            <a:cxnLst/>
            <a:rect l="l" t="t" r="r" b="b"/>
            <a:pathLst>
              <a:path w="2553334" h="2122170">
                <a:moveTo>
                  <a:pt x="2477744" y="43747"/>
                </a:moveTo>
                <a:lnTo>
                  <a:pt x="0" y="2099887"/>
                </a:lnTo>
                <a:lnTo>
                  <a:pt x="18249" y="2121876"/>
                </a:lnTo>
                <a:lnTo>
                  <a:pt x="2495996" y="65741"/>
                </a:lnTo>
                <a:lnTo>
                  <a:pt x="2477744" y="43747"/>
                </a:lnTo>
                <a:close/>
              </a:path>
              <a:path w="2553334" h="2122170">
                <a:moveTo>
                  <a:pt x="2537609" y="34620"/>
                </a:moveTo>
                <a:lnTo>
                  <a:pt x="2488742" y="34620"/>
                </a:lnTo>
                <a:lnTo>
                  <a:pt x="2506992" y="56616"/>
                </a:lnTo>
                <a:lnTo>
                  <a:pt x="2495996" y="65741"/>
                </a:lnTo>
                <a:lnTo>
                  <a:pt x="2514244" y="87731"/>
                </a:lnTo>
                <a:lnTo>
                  <a:pt x="2537609" y="34620"/>
                </a:lnTo>
                <a:close/>
              </a:path>
              <a:path w="2553334" h="2122170">
                <a:moveTo>
                  <a:pt x="2488742" y="34620"/>
                </a:moveTo>
                <a:lnTo>
                  <a:pt x="2477744" y="43747"/>
                </a:lnTo>
                <a:lnTo>
                  <a:pt x="2495996" y="65741"/>
                </a:lnTo>
                <a:lnTo>
                  <a:pt x="2506992" y="56616"/>
                </a:lnTo>
                <a:lnTo>
                  <a:pt x="2488742" y="34620"/>
                </a:lnTo>
                <a:close/>
              </a:path>
              <a:path w="2553334" h="2122170">
                <a:moveTo>
                  <a:pt x="2552839" y="0"/>
                </a:moveTo>
                <a:lnTo>
                  <a:pt x="2459494" y="21755"/>
                </a:lnTo>
                <a:lnTo>
                  <a:pt x="2477744" y="43747"/>
                </a:lnTo>
                <a:lnTo>
                  <a:pt x="2488742" y="34620"/>
                </a:lnTo>
                <a:lnTo>
                  <a:pt x="2537609" y="34620"/>
                </a:lnTo>
                <a:lnTo>
                  <a:pt x="255283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67728" y="0"/>
            <a:ext cx="5221605" cy="6858000"/>
            <a:chOff x="6967728" y="0"/>
            <a:chExt cx="52216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7728" y="0"/>
              <a:ext cx="5221224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800" y="30480"/>
              <a:ext cx="4785359" cy="675436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75845"/>
            <a:ext cx="4316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Receive</a:t>
            </a:r>
            <a:r>
              <a:rPr spc="-35" dirty="0"/>
              <a:t> </a:t>
            </a:r>
            <a:r>
              <a:rPr spc="-5" dirty="0"/>
              <a:t>ether</a:t>
            </a:r>
            <a:r>
              <a:rPr spc="-35" dirty="0"/>
              <a:t> </a:t>
            </a:r>
            <a:r>
              <a:rPr spc="-5" dirty="0"/>
              <a:t>(2/2)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71955" y="1682102"/>
            <a:ext cx="2247900" cy="6464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446405" marR="95885" indent="-342900">
              <a:lnSpc>
                <a:spcPts val="2090"/>
              </a:lnSpc>
              <a:spcBef>
                <a:spcPts val="395"/>
              </a:spcBef>
            </a:pPr>
            <a:r>
              <a:rPr sz="1800" spc="-5" dirty="0">
                <a:latin typeface="Calibri"/>
                <a:cs typeface="Calibri"/>
              </a:rPr>
              <a:t>Input the value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10" dirty="0">
                <a:latin typeface="Calibri"/>
                <a:cs typeface="Calibri"/>
              </a:rPr>
              <a:t>wei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(10</a:t>
            </a:r>
            <a:r>
              <a:rPr sz="1800" spc="-7" baseline="23148" dirty="0">
                <a:latin typeface="Calibri"/>
                <a:cs typeface="Calibri"/>
              </a:rPr>
              <a:t>-18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ether)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4103" y="5538076"/>
            <a:ext cx="3385185" cy="92392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14300" marR="107314" algn="ctr">
              <a:lnSpc>
                <a:spcPct val="99400"/>
              </a:lnSpc>
              <a:spcBef>
                <a:spcPts val="275"/>
              </a:spcBef>
            </a:pPr>
            <a:r>
              <a:rPr sz="1800" spc="-5" dirty="0">
                <a:latin typeface="Calibri"/>
                <a:cs typeface="Calibri"/>
              </a:rPr>
              <a:t>Click the receiveDeposit </a:t>
            </a:r>
            <a:r>
              <a:rPr sz="1800" spc="-10" dirty="0">
                <a:latin typeface="Calibri"/>
                <a:cs typeface="Calibri"/>
              </a:rPr>
              <a:t>button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transfer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money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contract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19576" y="1935327"/>
            <a:ext cx="3596004" cy="4107815"/>
          </a:xfrm>
          <a:custGeom>
            <a:avLst/>
            <a:gdLst/>
            <a:ahLst/>
            <a:cxnLst/>
            <a:rect l="l" t="t" r="r" b="b"/>
            <a:pathLst>
              <a:path w="3596004" h="4107815">
                <a:moveTo>
                  <a:pt x="3595624" y="4064419"/>
                </a:moveTo>
                <a:lnTo>
                  <a:pt x="3509899" y="4021556"/>
                </a:lnTo>
                <a:lnTo>
                  <a:pt x="3509899" y="4050131"/>
                </a:lnTo>
                <a:lnTo>
                  <a:pt x="1309624" y="4050131"/>
                </a:lnTo>
                <a:lnTo>
                  <a:pt x="1309624" y="4078706"/>
                </a:lnTo>
                <a:lnTo>
                  <a:pt x="3509899" y="4078706"/>
                </a:lnTo>
                <a:lnTo>
                  <a:pt x="3509899" y="4107281"/>
                </a:lnTo>
                <a:lnTo>
                  <a:pt x="3567049" y="4078706"/>
                </a:lnTo>
                <a:lnTo>
                  <a:pt x="3595624" y="4064419"/>
                </a:lnTo>
                <a:close/>
              </a:path>
              <a:path w="3596004" h="4107815">
                <a:moveTo>
                  <a:pt x="3595624" y="43205"/>
                </a:moveTo>
                <a:lnTo>
                  <a:pt x="3510064" y="0"/>
                </a:lnTo>
                <a:lnTo>
                  <a:pt x="3509949" y="28575"/>
                </a:lnTo>
                <a:lnTo>
                  <a:pt x="101" y="14630"/>
                </a:lnTo>
                <a:lnTo>
                  <a:pt x="0" y="43205"/>
                </a:lnTo>
                <a:lnTo>
                  <a:pt x="3509835" y="57150"/>
                </a:lnTo>
                <a:lnTo>
                  <a:pt x="3509734" y="85725"/>
                </a:lnTo>
                <a:lnTo>
                  <a:pt x="3567341" y="57200"/>
                </a:lnTo>
                <a:lnTo>
                  <a:pt x="3595624" y="4320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49475" y="5675736"/>
            <a:ext cx="469900" cy="382270"/>
            <a:chOff x="849475" y="5675736"/>
            <a:chExt cx="469900" cy="382270"/>
          </a:xfrm>
        </p:grpSpPr>
        <p:sp>
          <p:nvSpPr>
            <p:cNvPr id="10" name="object 10"/>
            <p:cNvSpPr/>
            <p:nvPr/>
          </p:nvSpPr>
          <p:spPr>
            <a:xfrm>
              <a:off x="855825" y="5682086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299241" y="0"/>
                  </a:moveTo>
                  <a:lnTo>
                    <a:pt x="157958" y="0"/>
                  </a:lnTo>
                  <a:lnTo>
                    <a:pt x="43658" y="70535"/>
                  </a:lnTo>
                  <a:lnTo>
                    <a:pt x="0" y="184665"/>
                  </a:lnTo>
                  <a:lnTo>
                    <a:pt x="43658" y="298795"/>
                  </a:lnTo>
                  <a:lnTo>
                    <a:pt x="157958" y="369331"/>
                  </a:lnTo>
                  <a:lnTo>
                    <a:pt x="299241" y="369331"/>
                  </a:lnTo>
                  <a:lnTo>
                    <a:pt x="413541" y="298795"/>
                  </a:lnTo>
                  <a:lnTo>
                    <a:pt x="457202" y="184665"/>
                  </a:lnTo>
                  <a:lnTo>
                    <a:pt x="413541" y="70535"/>
                  </a:lnTo>
                  <a:lnTo>
                    <a:pt x="299241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5825" y="5682086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70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507E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3781" y="570534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49475" y="1814246"/>
            <a:ext cx="469900" cy="382270"/>
            <a:chOff x="849475" y="1814246"/>
            <a:chExt cx="469900" cy="382270"/>
          </a:xfrm>
        </p:grpSpPr>
        <p:sp>
          <p:nvSpPr>
            <p:cNvPr id="14" name="object 14"/>
            <p:cNvSpPr/>
            <p:nvPr/>
          </p:nvSpPr>
          <p:spPr>
            <a:xfrm>
              <a:off x="855825" y="1820595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299241" y="0"/>
                  </a:moveTo>
                  <a:lnTo>
                    <a:pt x="157958" y="0"/>
                  </a:lnTo>
                  <a:lnTo>
                    <a:pt x="43658" y="70535"/>
                  </a:lnTo>
                  <a:lnTo>
                    <a:pt x="0" y="184670"/>
                  </a:lnTo>
                  <a:lnTo>
                    <a:pt x="43658" y="298792"/>
                  </a:lnTo>
                  <a:lnTo>
                    <a:pt x="157958" y="369328"/>
                  </a:lnTo>
                  <a:lnTo>
                    <a:pt x="299241" y="369328"/>
                  </a:lnTo>
                  <a:lnTo>
                    <a:pt x="413541" y="298792"/>
                  </a:lnTo>
                  <a:lnTo>
                    <a:pt x="457202" y="184670"/>
                  </a:lnTo>
                  <a:lnTo>
                    <a:pt x="413541" y="70535"/>
                  </a:lnTo>
                  <a:lnTo>
                    <a:pt x="29924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825" y="1820596"/>
              <a:ext cx="457200" cy="369570"/>
            </a:xfrm>
            <a:custGeom>
              <a:avLst/>
              <a:gdLst/>
              <a:ahLst/>
              <a:cxnLst/>
              <a:rect l="l" t="t" r="r" b="b"/>
              <a:pathLst>
                <a:path w="457200" h="369569">
                  <a:moveTo>
                    <a:pt x="0" y="184665"/>
                  </a:moveTo>
                  <a:lnTo>
                    <a:pt x="43658" y="70535"/>
                  </a:lnTo>
                  <a:lnTo>
                    <a:pt x="157959" y="0"/>
                  </a:lnTo>
                  <a:lnTo>
                    <a:pt x="299241" y="0"/>
                  </a:lnTo>
                  <a:lnTo>
                    <a:pt x="413541" y="70535"/>
                  </a:lnTo>
                  <a:lnTo>
                    <a:pt x="457200" y="184665"/>
                  </a:lnTo>
                  <a:lnTo>
                    <a:pt x="413541" y="298795"/>
                  </a:lnTo>
                  <a:lnTo>
                    <a:pt x="299241" y="369331"/>
                  </a:lnTo>
                  <a:lnTo>
                    <a:pt x="157959" y="369331"/>
                  </a:lnTo>
                  <a:lnTo>
                    <a:pt x="43658" y="298795"/>
                  </a:lnTo>
                  <a:lnTo>
                    <a:pt x="0" y="184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13781" y="18435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7272" y="2130551"/>
            <a:ext cx="6322060" cy="4617720"/>
            <a:chOff x="2557272" y="2130551"/>
            <a:chExt cx="6322060" cy="4617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7272" y="2130551"/>
              <a:ext cx="6321552" cy="46177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9296" y="2325623"/>
              <a:ext cx="5739383" cy="40325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75845"/>
            <a:ext cx="26847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5" dirty="0"/>
              <a:t>o</a:t>
            </a:r>
            <a:r>
              <a:rPr dirty="0"/>
              <a:t>n</a:t>
            </a:r>
            <a:r>
              <a:rPr spc="-60" dirty="0"/>
              <a:t>s</a:t>
            </a:r>
            <a:r>
              <a:rPr dirty="0"/>
              <a:t>t</a:t>
            </a:r>
            <a:r>
              <a:rPr spc="-5" dirty="0"/>
              <a:t>r</a:t>
            </a:r>
            <a:r>
              <a:rPr dirty="0"/>
              <a:t>uc</a:t>
            </a:r>
            <a:r>
              <a:rPr spc="-40" dirty="0"/>
              <a:t>t</a:t>
            </a:r>
            <a:r>
              <a:rPr spc="5" dirty="0"/>
              <a:t>o</a:t>
            </a:r>
            <a:r>
              <a:rPr dirty="0"/>
              <a:t>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1058163"/>
            <a:ext cx="88157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dirty="0">
                <a:latin typeface="Calibri"/>
                <a:cs typeface="Calibri"/>
              </a:rPr>
              <a:t> be </a:t>
            </a:r>
            <a:r>
              <a:rPr sz="2800" spc="-10" dirty="0">
                <a:latin typeface="Calibri"/>
                <a:cs typeface="Calibri"/>
              </a:rPr>
              <a:t>called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creation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instance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contract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79254" y="3505390"/>
            <a:ext cx="2052320" cy="923925"/>
          </a:xfrm>
          <a:prstGeom prst="rect">
            <a:avLst/>
          </a:prstGeom>
          <a:ln w="28575">
            <a:solidFill>
              <a:srgbClr val="4472C4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 marR="262255">
              <a:lnSpc>
                <a:spcPct val="99400"/>
              </a:lnSpc>
              <a:spcBef>
                <a:spcPts val="275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want</a:t>
            </a:r>
            <a:r>
              <a:rPr sz="1800" spc="-15" dirty="0">
                <a:latin typeface="Calibri"/>
                <a:cs typeface="Calibri"/>
              </a:rPr>
              <a:t> 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save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address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contract</a:t>
            </a:r>
            <a:r>
              <a:rPr sz="1800" spc="-15" dirty="0">
                <a:latin typeface="Calibri"/>
                <a:cs typeface="Calibri"/>
              </a:rPr>
              <a:t> creator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6000" y="3924198"/>
            <a:ext cx="3583304" cy="85725"/>
          </a:xfrm>
          <a:custGeom>
            <a:avLst/>
            <a:gdLst/>
            <a:ahLst/>
            <a:cxnLst/>
            <a:rect l="l" t="t" r="r" b="b"/>
            <a:pathLst>
              <a:path w="3583304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71437" y="57150"/>
                </a:lnTo>
                <a:lnTo>
                  <a:pt x="71437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3583304" h="85725">
                <a:moveTo>
                  <a:pt x="85725" y="28575"/>
                </a:moveTo>
                <a:lnTo>
                  <a:pt x="71437" y="28575"/>
                </a:lnTo>
                <a:lnTo>
                  <a:pt x="71437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3583304" h="85725">
                <a:moveTo>
                  <a:pt x="3583254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3583254" y="57150"/>
                </a:lnTo>
                <a:lnTo>
                  <a:pt x="3583254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7647" y="0"/>
            <a:ext cx="5861685" cy="6858000"/>
            <a:chOff x="6327647" y="0"/>
            <a:chExt cx="586168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7647" y="0"/>
              <a:ext cx="5861304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19" y="70103"/>
              <a:ext cx="5553456" cy="66446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814" y="266701"/>
            <a:ext cx="3620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Withdraw</a:t>
            </a:r>
            <a:r>
              <a:rPr spc="-85" dirty="0"/>
              <a:t> </a:t>
            </a:r>
            <a:r>
              <a:rPr spc="-5" dirty="0"/>
              <a:t>funds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1058163"/>
            <a:ext cx="5363845" cy="17354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340995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Modifier: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Conditions </a:t>
            </a:r>
            <a:r>
              <a:rPr sz="2800" spc="-15" dirty="0">
                <a:latin typeface="Calibri"/>
                <a:cs typeface="Calibri"/>
              </a:rPr>
              <a:t>you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other functions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100"/>
              </a:lnSpc>
              <a:spcBef>
                <a:spcPts val="9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First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modifier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execute,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invoked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" y="5893389"/>
            <a:ext cx="3649345" cy="6464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351790" marR="342900" indent="40640">
              <a:lnSpc>
                <a:spcPts val="2110"/>
              </a:lnSpc>
              <a:spcBef>
                <a:spcPts val="360"/>
              </a:spcBef>
            </a:pPr>
            <a:r>
              <a:rPr sz="1800" spc="-30" dirty="0">
                <a:latin typeface="Calibri"/>
                <a:cs typeface="Calibri"/>
              </a:rPr>
              <a:t>Transfer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money</a:t>
            </a:r>
            <a:r>
              <a:rPr sz="1800" spc="-10" dirty="0">
                <a:latin typeface="Calibri"/>
                <a:cs typeface="Calibri"/>
              </a:rPr>
              <a:t> from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contract’s </a:t>
            </a:r>
            <a:r>
              <a:rPr sz="1800" dirty="0">
                <a:latin typeface="Calibri"/>
                <a:cs typeface="Calibri"/>
              </a:rPr>
              <a:t>balance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owner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87468" y="6168812"/>
            <a:ext cx="3067050" cy="85725"/>
          </a:xfrm>
          <a:custGeom>
            <a:avLst/>
            <a:gdLst/>
            <a:ahLst/>
            <a:cxnLst/>
            <a:rect l="l" t="t" r="r" b="b"/>
            <a:pathLst>
              <a:path w="3067050" h="85725">
                <a:moveTo>
                  <a:pt x="2980867" y="0"/>
                </a:moveTo>
                <a:lnTo>
                  <a:pt x="2980867" y="85725"/>
                </a:lnTo>
                <a:lnTo>
                  <a:pt x="3038017" y="57150"/>
                </a:lnTo>
                <a:lnTo>
                  <a:pt x="2995155" y="57150"/>
                </a:lnTo>
                <a:lnTo>
                  <a:pt x="2995155" y="28575"/>
                </a:lnTo>
                <a:lnTo>
                  <a:pt x="3038017" y="28575"/>
                </a:lnTo>
                <a:lnTo>
                  <a:pt x="2980867" y="0"/>
                </a:lnTo>
                <a:close/>
              </a:path>
              <a:path w="3067050" h="85725">
                <a:moveTo>
                  <a:pt x="2980867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2980867" y="57150"/>
                </a:lnTo>
                <a:lnTo>
                  <a:pt x="2980867" y="28575"/>
                </a:lnTo>
                <a:close/>
              </a:path>
              <a:path w="3067050" h="85725">
                <a:moveTo>
                  <a:pt x="3038017" y="28575"/>
                </a:moveTo>
                <a:lnTo>
                  <a:pt x="2995155" y="28575"/>
                </a:lnTo>
                <a:lnTo>
                  <a:pt x="2995155" y="57150"/>
                </a:lnTo>
                <a:lnTo>
                  <a:pt x="3038017" y="57150"/>
                </a:lnTo>
                <a:lnTo>
                  <a:pt x="3066592" y="42862"/>
                </a:lnTo>
                <a:lnTo>
                  <a:pt x="3038017" y="285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8200" y="4123042"/>
            <a:ext cx="3649345" cy="64643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91440" marR="883285">
              <a:lnSpc>
                <a:spcPts val="2090"/>
              </a:lnSpc>
              <a:spcBef>
                <a:spcPts val="400"/>
              </a:spcBef>
            </a:pP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contract’s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permitted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withdraw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82935" y="3504920"/>
            <a:ext cx="6452235" cy="2404745"/>
          </a:xfrm>
          <a:custGeom>
            <a:avLst/>
            <a:gdLst/>
            <a:ahLst/>
            <a:cxnLst/>
            <a:rect l="l" t="t" r="r" b="b"/>
            <a:pathLst>
              <a:path w="6452234" h="2404745">
                <a:moveTo>
                  <a:pt x="2776766" y="13436"/>
                </a:moveTo>
                <a:lnTo>
                  <a:pt x="2681871" y="0"/>
                </a:lnTo>
                <a:lnTo>
                  <a:pt x="2690939" y="27101"/>
                </a:lnTo>
                <a:lnTo>
                  <a:pt x="0" y="927747"/>
                </a:lnTo>
                <a:lnTo>
                  <a:pt x="9067" y="954836"/>
                </a:lnTo>
                <a:lnTo>
                  <a:pt x="2700007" y="54203"/>
                </a:lnTo>
                <a:lnTo>
                  <a:pt x="2709087" y="81305"/>
                </a:lnTo>
                <a:lnTo>
                  <a:pt x="2767647" y="22567"/>
                </a:lnTo>
                <a:lnTo>
                  <a:pt x="2776766" y="13436"/>
                </a:lnTo>
                <a:close/>
              </a:path>
              <a:path w="6452234" h="2404745">
                <a:moveTo>
                  <a:pt x="6451765" y="2380577"/>
                </a:moveTo>
                <a:lnTo>
                  <a:pt x="6450330" y="2379434"/>
                </a:lnTo>
                <a:lnTo>
                  <a:pt x="6377051" y="2320556"/>
                </a:lnTo>
                <a:lnTo>
                  <a:pt x="6370993" y="2348484"/>
                </a:lnTo>
                <a:lnTo>
                  <a:pt x="7556" y="971207"/>
                </a:lnTo>
                <a:lnTo>
                  <a:pt x="1511" y="999147"/>
                </a:lnTo>
                <a:lnTo>
                  <a:pt x="6364948" y="2376411"/>
                </a:lnTo>
                <a:lnTo>
                  <a:pt x="6358915" y="2404338"/>
                </a:lnTo>
                <a:lnTo>
                  <a:pt x="6451765" y="238057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8327" y="0"/>
            <a:ext cx="8575675" cy="12903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117725" marR="5080" indent="-2105660">
              <a:lnSpc>
                <a:spcPts val="4680"/>
              </a:lnSpc>
              <a:spcBef>
                <a:spcPts val="755"/>
              </a:spcBef>
            </a:pPr>
            <a:r>
              <a:rPr spc="-5" dirty="0"/>
              <a:t>Now</a:t>
            </a:r>
            <a:r>
              <a:rPr spc="-10" dirty="0"/>
              <a:t> </a:t>
            </a:r>
            <a:r>
              <a:rPr spc="-5" dirty="0"/>
              <a:t>deploying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smart</a:t>
            </a:r>
            <a:r>
              <a:rPr dirty="0"/>
              <a:t> </a:t>
            </a:r>
            <a:r>
              <a:rPr spc="-25" dirty="0"/>
              <a:t>contract</a:t>
            </a:r>
            <a:r>
              <a:rPr dirty="0"/>
              <a:t> on an </a:t>
            </a:r>
            <a:r>
              <a:rPr spc="-980" dirty="0"/>
              <a:t> </a:t>
            </a:r>
            <a:r>
              <a:rPr spc="-15" dirty="0"/>
              <a:t>external</a:t>
            </a:r>
            <a:r>
              <a:rPr dirty="0"/>
              <a:t> </a:t>
            </a:r>
            <a:r>
              <a:rPr spc="-10" dirty="0"/>
              <a:t>blockchain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47683" y="1380248"/>
          <a:ext cx="7485375" cy="5064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359"/>
                <a:gridCol w="2776219"/>
                <a:gridCol w="821054"/>
                <a:gridCol w="1061085"/>
                <a:gridCol w="1663699"/>
                <a:gridCol w="695959"/>
              </a:tblGrid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8402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Tools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5781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Activities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Remix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165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Ganache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165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MyEtherWallet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165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Geth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165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Configuring the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Blockchain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74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Deploying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Blockchain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74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97155" indent="189865">
                        <a:lnSpc>
                          <a:spcPct val="105000"/>
                        </a:lnSpc>
                        <a:spcBef>
                          <a:spcPts val="1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74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74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74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Developing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contract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Compiling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contract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Creating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account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Deploying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contract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962025">
                        <a:lnSpc>
                          <a:spcPts val="211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Creating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 UI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interacting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Run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client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99060">
                        <a:lnSpc>
                          <a:spcPts val="2090"/>
                        </a:lnSpc>
                        <a:spcBef>
                          <a:spcPts val="39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Interact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contract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fun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Monitoring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execution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814726" y="1380248"/>
            <a:ext cx="2788920" cy="744220"/>
            <a:chOff x="2814726" y="1380248"/>
            <a:chExt cx="2788920" cy="744220"/>
          </a:xfrm>
        </p:grpSpPr>
        <p:sp>
          <p:nvSpPr>
            <p:cNvPr id="5" name="object 5"/>
            <p:cNvSpPr/>
            <p:nvPr/>
          </p:nvSpPr>
          <p:spPr>
            <a:xfrm>
              <a:off x="2821076" y="1386598"/>
              <a:ext cx="1388110" cy="365760"/>
            </a:xfrm>
            <a:custGeom>
              <a:avLst/>
              <a:gdLst/>
              <a:ahLst/>
              <a:cxnLst/>
              <a:rect l="l" t="t" r="r" b="b"/>
              <a:pathLst>
                <a:path w="1388110" h="365760">
                  <a:moveTo>
                    <a:pt x="0" y="0"/>
                  </a:moveTo>
                  <a:lnTo>
                    <a:pt x="1388050" y="36576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9122" y="1752358"/>
              <a:ext cx="1388110" cy="365760"/>
            </a:xfrm>
            <a:custGeom>
              <a:avLst/>
              <a:gdLst/>
              <a:ahLst/>
              <a:cxnLst/>
              <a:rect l="l" t="t" r="r" b="b"/>
              <a:pathLst>
                <a:path w="1388110" h="365760">
                  <a:moveTo>
                    <a:pt x="0" y="0"/>
                  </a:moveTo>
                  <a:lnTo>
                    <a:pt x="1388050" y="36576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45365"/>
            <a:ext cx="3002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Run</a:t>
            </a:r>
            <a:r>
              <a:rPr spc="-55" dirty="0"/>
              <a:t> </a:t>
            </a:r>
            <a:r>
              <a:rPr spc="-5" dirty="0"/>
              <a:t>Ganache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249680"/>
            <a:ext cx="12189460" cy="5218430"/>
            <a:chOff x="0" y="1249680"/>
            <a:chExt cx="12189460" cy="5218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49680"/>
              <a:ext cx="12188952" cy="52181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44752"/>
              <a:ext cx="12188952" cy="46329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MyEtherWallet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2000" y="957072"/>
            <a:ext cx="10985500" cy="5901055"/>
            <a:chOff x="762000" y="957072"/>
            <a:chExt cx="10985500" cy="59010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957072"/>
              <a:ext cx="10984992" cy="59009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023" y="1152144"/>
              <a:ext cx="10399776" cy="561746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16939" y="689354"/>
            <a:ext cx="9667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add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your custom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your </a:t>
            </a:r>
            <a:r>
              <a:rPr sz="2800" spc="-15" dirty="0">
                <a:latin typeface="Calibri"/>
                <a:cs typeface="Calibri"/>
              </a:rPr>
              <a:t>contracts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09957"/>
            <a:ext cx="9577070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sz="3200" dirty="0"/>
              <a:t>Import </a:t>
            </a:r>
            <a:r>
              <a:rPr sz="3200" spc="-10" dirty="0"/>
              <a:t>your</a:t>
            </a:r>
            <a:r>
              <a:rPr sz="3200" spc="-5" dirty="0"/>
              <a:t> RPC</a:t>
            </a:r>
            <a:r>
              <a:rPr sz="3200" dirty="0"/>
              <a:t> server</a:t>
            </a:r>
            <a:r>
              <a:rPr sz="3200" spc="-5" dirty="0"/>
              <a:t> </a:t>
            </a:r>
            <a:r>
              <a:rPr sz="3200" spc="-10" dirty="0"/>
              <a:t>address</a:t>
            </a:r>
            <a:r>
              <a:rPr sz="3200" dirty="0"/>
              <a:t> and </a:t>
            </a:r>
            <a:r>
              <a:rPr sz="3200" spc="-5" dirty="0"/>
              <a:t>the</a:t>
            </a:r>
            <a:r>
              <a:rPr sz="3200" dirty="0"/>
              <a:t> </a:t>
            </a:r>
            <a:r>
              <a:rPr sz="3200" spc="-5" dirty="0"/>
              <a:t>port number</a:t>
            </a:r>
            <a:r>
              <a:rPr sz="3200" spc="-10" dirty="0"/>
              <a:t> </a:t>
            </a:r>
            <a:r>
              <a:rPr sz="3200" spc="-15" dirty="0"/>
              <a:t>from </a:t>
            </a:r>
            <a:r>
              <a:rPr sz="3200" spc="-710" dirty="0"/>
              <a:t> </a:t>
            </a:r>
            <a:r>
              <a:rPr sz="3200" dirty="0"/>
              <a:t>Ganache </a:t>
            </a:r>
            <a:r>
              <a:rPr sz="3200" spc="-20" dirty="0"/>
              <a:t>to</a:t>
            </a:r>
            <a:r>
              <a:rPr sz="3200" spc="5" dirty="0"/>
              <a:t> </a:t>
            </a:r>
            <a:r>
              <a:rPr sz="3200" spc="-15" dirty="0"/>
              <a:t>MyEtherWallet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0" y="1395983"/>
            <a:ext cx="12189460" cy="5462270"/>
            <a:chOff x="0" y="1395983"/>
            <a:chExt cx="12189460" cy="5462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95983"/>
              <a:ext cx="7656576" cy="39532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88007"/>
              <a:ext cx="7266432" cy="33680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1496" y="2615183"/>
              <a:ext cx="7077456" cy="42428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6567" y="2807208"/>
              <a:ext cx="6854952" cy="39959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76457" y="3079699"/>
              <a:ext cx="5906135" cy="1642745"/>
            </a:xfrm>
            <a:custGeom>
              <a:avLst/>
              <a:gdLst/>
              <a:ahLst/>
              <a:cxnLst/>
              <a:rect l="l" t="t" r="r" b="b"/>
              <a:pathLst>
                <a:path w="5906134" h="1642745">
                  <a:moveTo>
                    <a:pt x="1445564" y="1626120"/>
                  </a:moveTo>
                  <a:lnTo>
                    <a:pt x="1434160" y="1585493"/>
                  </a:lnTo>
                  <a:lnTo>
                    <a:pt x="1422552" y="1544091"/>
                  </a:lnTo>
                  <a:lnTo>
                    <a:pt x="1401394" y="1563306"/>
                  </a:lnTo>
                  <a:lnTo>
                    <a:pt x="14109" y="35115"/>
                  </a:lnTo>
                  <a:lnTo>
                    <a:pt x="0" y="47917"/>
                  </a:lnTo>
                  <a:lnTo>
                    <a:pt x="1387284" y="1576108"/>
                  </a:lnTo>
                  <a:lnTo>
                    <a:pt x="1366139" y="1595310"/>
                  </a:lnTo>
                  <a:lnTo>
                    <a:pt x="1445564" y="1626120"/>
                  </a:lnTo>
                  <a:close/>
                </a:path>
                <a:path w="5906134" h="1642745">
                  <a:moveTo>
                    <a:pt x="5906046" y="1626120"/>
                  </a:moveTo>
                  <a:lnTo>
                    <a:pt x="5897562" y="1618513"/>
                  </a:lnTo>
                  <a:lnTo>
                    <a:pt x="5842635" y="1569224"/>
                  </a:lnTo>
                  <a:lnTo>
                    <a:pt x="5835078" y="1596796"/>
                  </a:lnTo>
                  <a:lnTo>
                    <a:pt x="9575" y="0"/>
                  </a:lnTo>
                  <a:lnTo>
                    <a:pt x="4533" y="18376"/>
                  </a:lnTo>
                  <a:lnTo>
                    <a:pt x="5830036" y="1615160"/>
                  </a:lnTo>
                  <a:lnTo>
                    <a:pt x="5822493" y="1642719"/>
                  </a:lnTo>
                  <a:lnTo>
                    <a:pt x="5906046" y="16261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86868"/>
            <a:ext cx="3396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MyEtherWallet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2376" y="1350263"/>
            <a:ext cx="10967085" cy="5507990"/>
            <a:chOff x="722376" y="1350263"/>
            <a:chExt cx="10967085" cy="5507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350263"/>
              <a:ext cx="10966704" cy="55077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1542287"/>
              <a:ext cx="10384536" cy="51846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16939" y="844802"/>
            <a:ext cx="4685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Contracts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Deploy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Contract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88621"/>
            <a:ext cx="1386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R</a:t>
            </a:r>
            <a:r>
              <a:rPr dirty="0"/>
              <a:t>e</a:t>
            </a:r>
            <a:r>
              <a:rPr spc="-10" dirty="0"/>
              <a:t>m</a:t>
            </a:r>
            <a:r>
              <a:rPr dirty="0"/>
              <a:t>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113027"/>
            <a:ext cx="5078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Type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your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contract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compile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" y="2325623"/>
            <a:ext cx="11823192" cy="3017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09957"/>
            <a:ext cx="88214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 which</a:t>
            </a:r>
            <a:r>
              <a:rPr dirty="0"/>
              <a:t> </a:t>
            </a:r>
            <a:r>
              <a:rPr spc="-15" dirty="0"/>
              <a:t>tool</a:t>
            </a:r>
            <a:r>
              <a:rPr spc="5" dirty="0"/>
              <a:t> </a:t>
            </a:r>
            <a:r>
              <a:rPr spc="-40" dirty="0"/>
              <a:t>for</a:t>
            </a:r>
            <a:r>
              <a:rPr spc="-5" dirty="0"/>
              <a:t> </a:t>
            </a:r>
            <a:r>
              <a:rPr spc="-15" dirty="0"/>
              <a:t>what</a:t>
            </a:r>
            <a:r>
              <a:rPr spc="5" dirty="0"/>
              <a:t> </a:t>
            </a:r>
            <a:r>
              <a:rPr spc="-5" dirty="0"/>
              <a:t>purpose?</a:t>
            </a:r>
            <a:r>
              <a:rPr dirty="0"/>
              <a:t> </a:t>
            </a:r>
            <a:r>
              <a:rPr spc="-5" dirty="0"/>
              <a:t>(1/2)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44412"/>
            <a:ext cx="9232265" cy="49847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Use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Geth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10" dirty="0">
                <a:latin typeface="Calibri"/>
                <a:cs typeface="Calibri"/>
              </a:rPr>
              <a:t> everything?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Powerful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command-line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only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30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should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use?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starting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point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developing</a:t>
            </a:r>
            <a:r>
              <a:rPr sz="2400" spc="-15" dirty="0">
                <a:latin typeface="Calibri"/>
                <a:cs typeface="Calibri"/>
              </a:rPr>
              <a:t> contracts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10" dirty="0">
                <a:latin typeface="Calibri"/>
                <a:cs typeface="Calibri"/>
              </a:rPr>
              <a:t> mostly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Remix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3050">
              <a:latin typeface="Calibri"/>
              <a:cs typeface="Calibri"/>
            </a:endParaRPr>
          </a:p>
          <a:p>
            <a:pPr marL="241300" marR="5529580" indent="-241300" algn="r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cannot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Remix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do?</a:t>
            </a:r>
            <a:endParaRPr sz="2800">
              <a:latin typeface="Calibri"/>
              <a:cs typeface="Calibri"/>
            </a:endParaRPr>
          </a:p>
          <a:p>
            <a:pPr marL="228600" marR="5455920" lvl="1" indent="-228600" algn="r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228600" algn="l"/>
              </a:tabLst>
            </a:pPr>
            <a:r>
              <a:rPr sz="2400" spc="-10" dirty="0">
                <a:latin typeface="Calibri"/>
                <a:cs typeface="Calibri"/>
              </a:rPr>
              <a:t>Configure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blockchain</a:t>
            </a:r>
            <a:endParaRPr sz="2400">
              <a:latin typeface="Calibri"/>
              <a:cs typeface="Calibri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20" dirty="0">
                <a:latin typeface="Calibri"/>
                <a:cs typeface="Calibri"/>
              </a:rPr>
              <a:t>Create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 (non-test)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accounts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transfer</a:t>
            </a:r>
            <a:r>
              <a:rPr sz="2400" dirty="0">
                <a:latin typeface="Calibri"/>
                <a:cs typeface="Calibri"/>
              </a:rPr>
              <a:t> funds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between </a:t>
            </a:r>
            <a:r>
              <a:rPr sz="2400" dirty="0">
                <a:latin typeface="Calibri"/>
                <a:cs typeface="Calibri"/>
              </a:rPr>
              <a:t>user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accounts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Monitor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execution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Other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advanced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1505711"/>
            <a:ext cx="2584704" cy="25877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45202" y="6428920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0"/>
            <a:ext cx="10085070" cy="133223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pc="-25" dirty="0"/>
              <a:t>Remix</a:t>
            </a: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-5" dirty="0"/>
              <a:t>Click</a:t>
            </a:r>
            <a:r>
              <a:rPr sz="2800" spc="10" dirty="0"/>
              <a:t> </a:t>
            </a:r>
            <a:r>
              <a:rPr sz="2800" dirty="0"/>
              <a:t>on</a:t>
            </a:r>
            <a:r>
              <a:rPr sz="2800" spc="-5" dirty="0"/>
              <a:t> </a:t>
            </a:r>
            <a:r>
              <a:rPr sz="2800" spc="-10" dirty="0"/>
              <a:t>Details</a:t>
            </a:r>
            <a:r>
              <a:rPr sz="2800" dirty="0"/>
              <a:t> </a:t>
            </a:r>
            <a:r>
              <a:rPr sz="2800" spc="-15" dirty="0"/>
              <a:t>Button:</a:t>
            </a:r>
            <a:r>
              <a:rPr sz="2800" spc="5" dirty="0"/>
              <a:t> </a:t>
            </a:r>
            <a:r>
              <a:rPr sz="2800" spc="-5" dirty="0"/>
              <a:t>access</a:t>
            </a:r>
            <a:r>
              <a:rPr sz="2800" spc="5" dirty="0"/>
              <a:t> </a:t>
            </a:r>
            <a:r>
              <a:rPr sz="2800" spc="-10" dirty="0"/>
              <a:t>ByteCode</a:t>
            </a:r>
            <a:r>
              <a:rPr sz="2800" spc="5" dirty="0"/>
              <a:t> </a:t>
            </a:r>
            <a:r>
              <a:rPr sz="2800" spc="-15" dirty="0"/>
              <a:t>to</a:t>
            </a:r>
            <a:r>
              <a:rPr sz="2800" spc="5" dirty="0"/>
              <a:t> </a:t>
            </a:r>
            <a:r>
              <a:rPr sz="2800" spc="-5" dirty="0"/>
              <a:t>import</a:t>
            </a:r>
            <a:r>
              <a:rPr sz="2800" spc="5" dirty="0"/>
              <a:t> </a:t>
            </a:r>
            <a:r>
              <a:rPr sz="2800" spc="-5" dirty="0"/>
              <a:t>it</a:t>
            </a:r>
            <a:r>
              <a:rPr sz="2800" spc="5" dirty="0"/>
              <a:t> </a:t>
            </a:r>
            <a:r>
              <a:rPr sz="2800" spc="-15" dirty="0"/>
              <a:t>to</a:t>
            </a:r>
            <a:r>
              <a:rPr sz="2800" spc="5" dirty="0"/>
              <a:t> </a:t>
            </a:r>
            <a:r>
              <a:rPr sz="2800" spc="-15" dirty="0"/>
              <a:t>MyEtherWallet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1423416"/>
            <a:ext cx="11506200" cy="49347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30808"/>
            <a:ext cx="12189460" cy="5727700"/>
            <a:chOff x="0" y="1130808"/>
            <a:chExt cx="12189460" cy="5727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744" y="1130808"/>
              <a:ext cx="10808208" cy="45049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816" y="1325880"/>
              <a:ext cx="10518648" cy="39197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41775"/>
              <a:ext cx="9427464" cy="3316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32" y="3733800"/>
              <a:ext cx="9009888" cy="30693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31725" y="3574770"/>
              <a:ext cx="5819140" cy="2018030"/>
            </a:xfrm>
            <a:custGeom>
              <a:avLst/>
              <a:gdLst/>
              <a:ahLst/>
              <a:cxnLst/>
              <a:rect l="l" t="t" r="r" b="b"/>
              <a:pathLst>
                <a:path w="5819140" h="2018029">
                  <a:moveTo>
                    <a:pt x="134962" y="1855000"/>
                  </a:moveTo>
                  <a:lnTo>
                    <a:pt x="0" y="1991118"/>
                  </a:lnTo>
                  <a:lnTo>
                    <a:pt x="189877" y="2017421"/>
                  </a:lnTo>
                  <a:lnTo>
                    <a:pt x="174668" y="1972437"/>
                  </a:lnTo>
                  <a:lnTo>
                    <a:pt x="144513" y="1972437"/>
                  </a:lnTo>
                  <a:lnTo>
                    <a:pt x="126199" y="1918296"/>
                  </a:lnTo>
                  <a:lnTo>
                    <a:pt x="153269" y="1909145"/>
                  </a:lnTo>
                  <a:lnTo>
                    <a:pt x="134962" y="1855000"/>
                  </a:lnTo>
                  <a:close/>
                </a:path>
                <a:path w="5819140" h="2018029">
                  <a:moveTo>
                    <a:pt x="153269" y="1909145"/>
                  </a:moveTo>
                  <a:lnTo>
                    <a:pt x="126199" y="1918296"/>
                  </a:lnTo>
                  <a:lnTo>
                    <a:pt x="144513" y="1972437"/>
                  </a:lnTo>
                  <a:lnTo>
                    <a:pt x="171575" y="1963288"/>
                  </a:lnTo>
                  <a:lnTo>
                    <a:pt x="153269" y="1909145"/>
                  </a:lnTo>
                  <a:close/>
                </a:path>
                <a:path w="5819140" h="2018029">
                  <a:moveTo>
                    <a:pt x="171575" y="1963288"/>
                  </a:moveTo>
                  <a:lnTo>
                    <a:pt x="144513" y="1972437"/>
                  </a:lnTo>
                  <a:lnTo>
                    <a:pt x="174668" y="1972437"/>
                  </a:lnTo>
                  <a:lnTo>
                    <a:pt x="171575" y="1963288"/>
                  </a:lnTo>
                  <a:close/>
                </a:path>
                <a:path w="5819140" h="2018029">
                  <a:moveTo>
                    <a:pt x="5800636" y="0"/>
                  </a:moveTo>
                  <a:lnTo>
                    <a:pt x="153269" y="1909145"/>
                  </a:lnTo>
                  <a:lnTo>
                    <a:pt x="171575" y="1963288"/>
                  </a:lnTo>
                  <a:lnTo>
                    <a:pt x="5818936" y="54140"/>
                  </a:lnTo>
                  <a:lnTo>
                    <a:pt x="58006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0"/>
            <a:ext cx="9537700" cy="138684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pc="-5" dirty="0"/>
              <a:t>Ganache</a:t>
            </a: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800" spc="-5" dirty="0"/>
              <a:t>Access</a:t>
            </a:r>
            <a:r>
              <a:rPr sz="2800" spc="5" dirty="0"/>
              <a:t> </a:t>
            </a:r>
            <a:r>
              <a:rPr sz="2800" spc="-10" dirty="0"/>
              <a:t>your</a:t>
            </a:r>
            <a:r>
              <a:rPr sz="2800" dirty="0"/>
              <a:t> </a:t>
            </a:r>
            <a:r>
              <a:rPr sz="2800" spc="-20" dirty="0"/>
              <a:t>private</a:t>
            </a:r>
            <a:r>
              <a:rPr sz="2800" spc="10" dirty="0"/>
              <a:t> </a:t>
            </a:r>
            <a:r>
              <a:rPr sz="2800" spc="-35" dirty="0"/>
              <a:t>key</a:t>
            </a:r>
            <a:r>
              <a:rPr sz="2800" spc="10" dirty="0"/>
              <a:t> </a:t>
            </a:r>
            <a:r>
              <a:rPr sz="2800" spc="-25" dirty="0"/>
              <a:t>for</a:t>
            </a:r>
            <a:r>
              <a:rPr sz="2800" spc="5" dirty="0"/>
              <a:t> </a:t>
            </a:r>
            <a:r>
              <a:rPr sz="2800" spc="-10" dirty="0"/>
              <a:t>signing</a:t>
            </a:r>
            <a:r>
              <a:rPr sz="2800" spc="5" dirty="0"/>
              <a:t> </a:t>
            </a:r>
            <a:r>
              <a:rPr sz="2800" spc="-10" dirty="0"/>
              <a:t>your</a:t>
            </a:r>
            <a:r>
              <a:rPr sz="2800" spc="-5" dirty="0"/>
              <a:t> </a:t>
            </a:r>
            <a:r>
              <a:rPr sz="2800" spc="-20" dirty="0"/>
              <a:t>contract</a:t>
            </a:r>
            <a:r>
              <a:rPr sz="2800" spc="10" dirty="0"/>
              <a:t> </a:t>
            </a:r>
            <a:r>
              <a:rPr sz="2800" spc="-5" dirty="0"/>
              <a:t>in</a:t>
            </a:r>
            <a:r>
              <a:rPr sz="2800" dirty="0"/>
              <a:t> </a:t>
            </a:r>
            <a:r>
              <a:rPr sz="2800" spc="-15" dirty="0"/>
              <a:t>MyEtherWallet.</a:t>
            </a:r>
            <a:endParaRPr sz="28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427" y="814322"/>
            <a:ext cx="2992755" cy="58261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20014">
              <a:lnSpc>
                <a:spcPts val="3000"/>
              </a:lnSpc>
              <a:spcBef>
                <a:spcPts val="500"/>
              </a:spcBef>
              <a:buAutoNum type="arabicPeriod"/>
              <a:tabLst>
                <a:tab pos="361950" algn="l"/>
              </a:tabLst>
            </a:pPr>
            <a:r>
              <a:rPr sz="2800" spc="-25" dirty="0">
                <a:latin typeface="Calibri Light"/>
                <a:cs typeface="Calibri Light"/>
              </a:rPr>
              <a:t>Paste</a:t>
            </a:r>
            <a:r>
              <a:rPr sz="2800" spc="-5" dirty="0">
                <a:latin typeface="Calibri Light"/>
                <a:cs typeface="Calibri Light"/>
              </a:rPr>
              <a:t> the 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25" dirty="0">
                <a:latin typeface="Calibri Light"/>
                <a:cs typeface="Calibri Light"/>
              </a:rPr>
              <a:t>contract’s</a:t>
            </a:r>
            <a:r>
              <a:rPr sz="2800" spc="-2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ByteCode </a:t>
            </a:r>
            <a:r>
              <a:rPr sz="2800" spc="-62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from</a:t>
            </a:r>
            <a:r>
              <a:rPr sz="2800" spc="-1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Remix</a:t>
            </a:r>
            <a:endParaRPr sz="28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 Light"/>
              <a:buAutoNum type="arabicPeriod"/>
            </a:pPr>
            <a:endParaRPr sz="2500">
              <a:latin typeface="Calibri Light"/>
              <a:cs typeface="Calibri Light"/>
            </a:endParaRPr>
          </a:p>
          <a:p>
            <a:pPr marL="12700" marR="614680">
              <a:lnSpc>
                <a:spcPts val="3000"/>
              </a:lnSpc>
              <a:spcBef>
                <a:spcPts val="5"/>
              </a:spcBef>
              <a:buAutoNum type="arabicPeriod"/>
              <a:tabLst>
                <a:tab pos="362585" algn="l"/>
              </a:tabLst>
            </a:pPr>
            <a:r>
              <a:rPr sz="2800" dirty="0">
                <a:latin typeface="Calibri Light"/>
                <a:cs typeface="Calibri Light"/>
              </a:rPr>
              <a:t>Gas </a:t>
            </a:r>
            <a:r>
              <a:rPr sz="2800" spc="-5" dirty="0">
                <a:latin typeface="Calibri Light"/>
                <a:cs typeface="Calibri Light"/>
              </a:rPr>
              <a:t>Limit will 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automatically </a:t>
            </a:r>
            <a:r>
              <a:rPr sz="2800" spc="-5" dirty="0">
                <a:latin typeface="Calibri Light"/>
                <a:cs typeface="Calibri Light"/>
              </a:rPr>
              <a:t>be </a:t>
            </a:r>
            <a:r>
              <a:rPr sz="2800" spc="-62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calculated</a:t>
            </a:r>
            <a:endParaRPr sz="28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 Light"/>
              <a:buAutoNum type="arabicPeriod"/>
            </a:pPr>
            <a:endParaRPr sz="2500">
              <a:latin typeface="Calibri Light"/>
              <a:cs typeface="Calibri Light"/>
            </a:endParaRPr>
          </a:p>
          <a:p>
            <a:pPr marL="12700" marR="62230">
              <a:lnSpc>
                <a:spcPts val="3000"/>
              </a:lnSpc>
              <a:buAutoNum type="arabicPeriod"/>
              <a:tabLst>
                <a:tab pos="361950" algn="l"/>
              </a:tabLst>
            </a:pPr>
            <a:r>
              <a:rPr sz="2800" spc="-25" dirty="0">
                <a:latin typeface="Calibri Light"/>
                <a:cs typeface="Calibri Light"/>
              </a:rPr>
              <a:t>Paste </a:t>
            </a:r>
            <a:r>
              <a:rPr sz="2800" spc="-10" dirty="0">
                <a:latin typeface="Calibri Light"/>
                <a:cs typeface="Calibri Light"/>
              </a:rPr>
              <a:t>your </a:t>
            </a:r>
            <a:r>
              <a:rPr sz="2800" spc="-20" dirty="0">
                <a:latin typeface="Calibri Light"/>
                <a:cs typeface="Calibri Light"/>
              </a:rPr>
              <a:t>private </a:t>
            </a:r>
            <a:r>
              <a:rPr sz="2800" spc="-620" dirty="0">
                <a:latin typeface="Calibri Light"/>
                <a:cs typeface="Calibri Light"/>
              </a:rPr>
              <a:t> </a:t>
            </a:r>
            <a:r>
              <a:rPr sz="2800" spc="-35" dirty="0">
                <a:latin typeface="Calibri Light"/>
                <a:cs typeface="Calibri Light"/>
              </a:rPr>
              <a:t>key</a:t>
            </a:r>
            <a:r>
              <a:rPr sz="2800" spc="-1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from</a:t>
            </a:r>
            <a:r>
              <a:rPr sz="2800" spc="-10" dirty="0">
                <a:latin typeface="Calibri Light"/>
                <a:cs typeface="Calibri Light"/>
              </a:rPr>
              <a:t> Ganache</a:t>
            </a:r>
            <a:endParaRPr sz="2800">
              <a:latin typeface="Calibri Light"/>
              <a:cs typeface="Calibri Light"/>
            </a:endParaRPr>
          </a:p>
          <a:p>
            <a:pPr marL="361950" indent="-349250">
              <a:lnSpc>
                <a:spcPct val="100000"/>
              </a:lnSpc>
              <a:spcBef>
                <a:spcPts val="2600"/>
              </a:spcBef>
              <a:buAutoNum type="arabicPeriod"/>
              <a:tabLst>
                <a:tab pos="361950" algn="l"/>
              </a:tabLst>
            </a:pPr>
            <a:r>
              <a:rPr sz="2800" spc="-5" dirty="0">
                <a:latin typeface="Calibri Light"/>
                <a:cs typeface="Calibri Light"/>
              </a:rPr>
              <a:t>Click</a:t>
            </a:r>
            <a:r>
              <a:rPr sz="2800" spc="-25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Unlock</a:t>
            </a:r>
            <a:endParaRPr sz="28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Calibri Light"/>
              <a:buAutoNum type="arabicPeriod"/>
            </a:pPr>
            <a:endParaRPr sz="2550">
              <a:latin typeface="Calibri Light"/>
              <a:cs typeface="Calibri Light"/>
            </a:endParaRPr>
          </a:p>
          <a:p>
            <a:pPr marL="12700" marR="5080">
              <a:lnSpc>
                <a:spcPts val="3000"/>
              </a:lnSpc>
              <a:buAutoNum type="arabicPeriod"/>
              <a:tabLst>
                <a:tab pos="361950" algn="l"/>
              </a:tabLst>
            </a:pPr>
            <a:r>
              <a:rPr sz="2800" spc="-5" dirty="0">
                <a:latin typeface="Calibri Light"/>
                <a:cs typeface="Calibri Light"/>
              </a:rPr>
              <a:t>Now </a:t>
            </a:r>
            <a:r>
              <a:rPr sz="2800" spc="-10" dirty="0">
                <a:latin typeface="Calibri Light"/>
                <a:cs typeface="Calibri Light"/>
              </a:rPr>
              <a:t>you </a:t>
            </a:r>
            <a:r>
              <a:rPr sz="2800" spc="-25" dirty="0">
                <a:latin typeface="Calibri Light"/>
                <a:cs typeface="Calibri Light"/>
              </a:rPr>
              <a:t>have </a:t>
            </a:r>
            <a:r>
              <a:rPr sz="2800" spc="-2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access</a:t>
            </a:r>
            <a:r>
              <a:rPr sz="2800" spc="-15" dirty="0">
                <a:latin typeface="Calibri Light"/>
                <a:cs typeface="Calibri Light"/>
              </a:rPr>
              <a:t> to </a:t>
            </a:r>
            <a:r>
              <a:rPr sz="2800" spc="-10" dirty="0">
                <a:latin typeface="Calibri Light"/>
                <a:cs typeface="Calibri Light"/>
              </a:rPr>
              <a:t>your</a:t>
            </a:r>
            <a:r>
              <a:rPr sz="2800" spc="-2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wallet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00271" y="697991"/>
            <a:ext cx="8488680" cy="6160135"/>
            <a:chOff x="3700271" y="697991"/>
            <a:chExt cx="8488680" cy="61601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0271" y="697991"/>
              <a:ext cx="8488680" cy="61600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343" y="893063"/>
              <a:ext cx="8186928" cy="58186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092815" y="6421628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05427" y="0"/>
            <a:ext cx="3396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MyEtherWallet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789939"/>
            <a:ext cx="80073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 Light"/>
                <a:cs typeface="Calibri Light"/>
              </a:rPr>
              <a:t>Click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dirty="0">
                <a:latin typeface="Calibri Light"/>
                <a:cs typeface="Calibri Light"/>
              </a:rPr>
              <a:t>on</a:t>
            </a:r>
            <a:r>
              <a:rPr sz="2800" spc="-10" dirty="0">
                <a:latin typeface="Calibri Light"/>
                <a:cs typeface="Calibri Light"/>
              </a:rPr>
              <a:t> </a:t>
            </a:r>
            <a:r>
              <a:rPr sz="2800" i="1" spc="-5" dirty="0">
                <a:latin typeface="Calibri Light"/>
                <a:cs typeface="Calibri Light"/>
              </a:rPr>
              <a:t>Sign</a:t>
            </a:r>
            <a:r>
              <a:rPr sz="2800" i="1" spc="5" dirty="0">
                <a:latin typeface="Calibri Light"/>
                <a:cs typeface="Calibri Light"/>
              </a:rPr>
              <a:t> </a:t>
            </a:r>
            <a:r>
              <a:rPr sz="2800" i="1" spc="-15" dirty="0">
                <a:latin typeface="Calibri Light"/>
                <a:cs typeface="Calibri Light"/>
              </a:rPr>
              <a:t>Transaction</a:t>
            </a:r>
            <a:r>
              <a:rPr sz="2800" i="1" spc="1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button</a:t>
            </a:r>
            <a:r>
              <a:rPr sz="2800" spc="-1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to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deploy</a:t>
            </a:r>
            <a:r>
              <a:rPr sz="2800" spc="-10" dirty="0">
                <a:latin typeface="Calibri Light"/>
                <a:cs typeface="Calibri Light"/>
              </a:rPr>
              <a:t> your</a:t>
            </a:r>
            <a:r>
              <a:rPr sz="2800" spc="-5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contract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9072" y="1167383"/>
            <a:ext cx="8930640" cy="5690870"/>
            <a:chOff x="1719072" y="1167383"/>
            <a:chExt cx="8930640" cy="5690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072" y="1167383"/>
              <a:ext cx="8930640" cy="5690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1096" y="1359407"/>
              <a:ext cx="8348472" cy="537667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16939" y="0"/>
            <a:ext cx="3396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>
                <a:latin typeface="Calibri Light"/>
                <a:cs typeface="Calibri Light"/>
              </a:rPr>
              <a:t>MyEtherWallet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1727" y="1563624"/>
            <a:ext cx="10488295" cy="5294630"/>
            <a:chOff x="871727" y="1563624"/>
            <a:chExt cx="10488295" cy="5294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727" y="1563624"/>
              <a:ext cx="10488168" cy="52943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799" y="1758696"/>
              <a:ext cx="9902952" cy="50352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0"/>
            <a:ext cx="9880600" cy="181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00"/>
              </a:lnSpc>
              <a:spcBef>
                <a:spcPts val="100"/>
              </a:spcBef>
            </a:pPr>
            <a:r>
              <a:rPr spc="-5" dirty="0"/>
              <a:t>Ganache</a:t>
            </a:r>
          </a:p>
          <a:p>
            <a:pPr marL="12700" marR="5080" algn="just">
              <a:lnSpc>
                <a:spcPts val="3000"/>
              </a:lnSpc>
              <a:spcBef>
                <a:spcPts val="120"/>
              </a:spcBef>
            </a:pPr>
            <a:r>
              <a:rPr sz="2800" spc="-70" dirty="0"/>
              <a:t>You </a:t>
            </a:r>
            <a:r>
              <a:rPr sz="2800" spc="-15" dirty="0"/>
              <a:t>can </a:t>
            </a:r>
            <a:r>
              <a:rPr sz="2800" dirty="0"/>
              <a:t>see </a:t>
            </a:r>
            <a:r>
              <a:rPr sz="2800" spc="-5" dirty="0"/>
              <a:t>now </a:t>
            </a:r>
            <a:r>
              <a:rPr sz="2800" spc="-10" dirty="0"/>
              <a:t>you </a:t>
            </a:r>
            <a:r>
              <a:rPr sz="2800" spc="-25" dirty="0"/>
              <a:t>have </a:t>
            </a:r>
            <a:r>
              <a:rPr sz="2800" spc="-5" dirty="0"/>
              <a:t>one </a:t>
            </a:r>
            <a:r>
              <a:rPr sz="2800" spc="-10" dirty="0"/>
              <a:t>transaction </a:t>
            </a:r>
            <a:r>
              <a:rPr sz="2800" spc="-25" dirty="0"/>
              <a:t>for </a:t>
            </a:r>
            <a:r>
              <a:rPr sz="2800" spc="-10" dirty="0"/>
              <a:t>your address </a:t>
            </a:r>
            <a:r>
              <a:rPr sz="2800" spc="-5" dirty="0"/>
              <a:t>and </a:t>
            </a:r>
            <a:r>
              <a:rPr sz="2800" spc="-10" dirty="0"/>
              <a:t>your </a:t>
            </a:r>
            <a:r>
              <a:rPr sz="2800" spc="-5" dirty="0"/>
              <a:t> balance has </a:t>
            </a:r>
            <a:r>
              <a:rPr sz="2800" dirty="0"/>
              <a:t>been </a:t>
            </a:r>
            <a:r>
              <a:rPr sz="2800" spc="-10" dirty="0"/>
              <a:t>changed because </a:t>
            </a:r>
            <a:r>
              <a:rPr sz="2800" dirty="0"/>
              <a:t>of </a:t>
            </a:r>
            <a:r>
              <a:rPr sz="2800" spc="-5" dirty="0"/>
              <a:t>the </a:t>
            </a:r>
            <a:r>
              <a:rPr sz="2800" spc="-10" dirty="0"/>
              <a:t>amount </a:t>
            </a:r>
            <a:r>
              <a:rPr sz="2800" dirty="0"/>
              <a:t>of </a:t>
            </a:r>
            <a:r>
              <a:rPr sz="2800" spc="-25" dirty="0"/>
              <a:t>gas </a:t>
            </a:r>
            <a:r>
              <a:rPr sz="2800" spc="-10" dirty="0"/>
              <a:t>you </a:t>
            </a:r>
            <a:r>
              <a:rPr sz="2800" spc="-5" dirty="0"/>
              <a:t>paid </a:t>
            </a:r>
            <a:r>
              <a:rPr sz="2800" spc="-25" dirty="0"/>
              <a:t>for </a:t>
            </a:r>
            <a:r>
              <a:rPr sz="2800" spc="-620" dirty="0"/>
              <a:t> </a:t>
            </a:r>
            <a:r>
              <a:rPr sz="2800" spc="-15" dirty="0"/>
              <a:t>creating</a:t>
            </a:r>
            <a:r>
              <a:rPr sz="2800" dirty="0"/>
              <a:t> </a:t>
            </a:r>
            <a:r>
              <a:rPr sz="2800" spc="-5" dirty="0"/>
              <a:t>the</a:t>
            </a:r>
            <a:r>
              <a:rPr sz="2800" spc="5" dirty="0"/>
              <a:t> </a:t>
            </a:r>
            <a:r>
              <a:rPr sz="2800" spc="-20" dirty="0"/>
              <a:t>contract.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-95033" y="0"/>
            <a:ext cx="46396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33" rIns="0" bIns="0" anchor="t" anchorCtr="0">
            <a:noAutofit/>
          </a:bodyPr>
          <a:lstStyle/>
          <a:p>
            <a:pPr marL="16933" algn="r" rtl="0">
              <a:buClr>
                <a:srgbClr val="262626"/>
              </a:buClr>
              <a:buSzPts val="3000"/>
            </a:pPr>
            <a:r>
              <a:rPr lang="en" sz="4800" dirty="0">
                <a:solidFill>
                  <a:srgbClr val="0000FF"/>
                </a:solidFill>
                <a:latin typeface="Calibri Light" panose="020F0302020204030204" pitchFamily="34" charset="0"/>
                <a:ea typeface="Century Schoolbook"/>
                <a:cs typeface="Calibri Light" panose="020F0302020204030204" pitchFamily="34" charset="0"/>
                <a:sym typeface="Century Schoolbook"/>
              </a:rPr>
              <a:t>Example Account</a:t>
            </a:r>
            <a:endParaRPr sz="4800" dirty="0">
              <a:solidFill>
                <a:srgbClr val="0000FF"/>
              </a:solidFill>
              <a:latin typeface="Calibri Light" panose="020F0302020204030204" pitchFamily="34" charset="0"/>
              <a:ea typeface="Century Schoolbook"/>
              <a:cs typeface="Calibri Light" panose="020F0302020204030204" pitchFamily="34" charset="0"/>
              <a:sym typeface="Century Schoolbook"/>
            </a:endParaRPr>
          </a:p>
        </p:txBody>
      </p:sp>
      <p:sp>
        <p:nvSpPr>
          <p:cNvPr id="352" name="Shape 352"/>
          <p:cNvSpPr txBox="1">
            <a:spLocks noGrp="1"/>
          </p:cNvSpPr>
          <p:nvPr>
            <p:ph type="sldNum" idx="4294967295"/>
          </p:nvPr>
        </p:nvSpPr>
        <p:spPr>
          <a:xfrm>
            <a:off x="11582402" y="6290784"/>
            <a:ext cx="452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3" rIns="0" bIns="0" anchor="ctr" anchorCtr="0">
            <a:noAutofit/>
          </a:bodyPr>
          <a:lstStyle/>
          <a:p>
            <a:pPr marL="33866" algn="r"/>
            <a:fld id="{00000000-1234-1234-1234-123412341234}" type="slidenum">
              <a:rPr lang="en" sz="120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pPr marL="33866" algn="r"/>
              <a:t>35</a:t>
            </a:fld>
            <a:endParaRPr sz="1200" i="1">
              <a:solidFill>
                <a:schemeClr val="lt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254282" y="1118303"/>
            <a:ext cx="11937717" cy="4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8400" rIns="0" bIns="0" anchor="t" anchorCtr="0">
            <a:noAutofit/>
          </a:bodyPr>
          <a:lstStyle/>
          <a:p>
            <a:pPr marL="16933"/>
            <a:r>
              <a:rPr lang="en" sz="3733" b="1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Private Key:</a:t>
            </a:r>
            <a:endParaRPr sz="3733" dirty="0">
              <a:solidFill>
                <a:schemeClr val="dk1"/>
              </a:solidFill>
              <a:ea typeface="Courier New"/>
              <a:cs typeface="Courier New"/>
              <a:sym typeface="Courier New"/>
            </a:endParaRPr>
          </a:p>
          <a:p>
            <a:pPr marL="16933">
              <a:spcBef>
                <a:spcPts val="360"/>
              </a:spcBef>
            </a:pPr>
            <a:r>
              <a:rPr lang="en" sz="2933" dirty="0">
                <a:solidFill>
                  <a:srgbClr val="00B050"/>
                </a:solidFill>
                <a:ea typeface="Courier New"/>
                <a:cs typeface="Courier New"/>
                <a:sym typeface="Courier New"/>
              </a:rPr>
              <a:t>0x2dcef1bfb03d6a950f91c573616cdd778d9581690db1cc43141f7cca06fd08ee</a:t>
            </a:r>
            <a:endParaRPr sz="2933" dirty="0">
              <a:solidFill>
                <a:srgbClr val="00B050"/>
              </a:solidFill>
              <a:ea typeface="Courier New"/>
              <a:cs typeface="Courier New"/>
              <a:sym typeface="Courier New"/>
            </a:endParaRPr>
          </a:p>
          <a:p>
            <a:endParaRPr sz="2267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618051" indent="-457189"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Ethereum Private keys are 66 character strings (with 0x appended). </a:t>
            </a:r>
            <a:r>
              <a:rPr lang="en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Case </a:t>
            </a:r>
            <a:r>
              <a:rPr lang="en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is </a:t>
            </a:r>
            <a:r>
              <a:rPr lang="en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irrelevant. </a:t>
            </a:r>
            <a:r>
              <a:rPr lang="en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Same derivation through ECDSA as </a:t>
            </a:r>
            <a:r>
              <a:rPr lang="en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BTC.</a:t>
            </a:r>
            <a:endParaRPr sz="32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6933">
              <a:spcBef>
                <a:spcPts val="1973"/>
              </a:spcBef>
            </a:pPr>
            <a:r>
              <a:rPr lang="en" sz="3733" b="1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Address:</a:t>
            </a:r>
            <a:endParaRPr sz="3733" dirty="0">
              <a:solidFill>
                <a:schemeClr val="dk1"/>
              </a:solidFill>
              <a:ea typeface="Courier New"/>
              <a:cs typeface="Courier New"/>
              <a:sym typeface="Courier New"/>
            </a:endParaRPr>
          </a:p>
          <a:p>
            <a:pPr marL="16933">
              <a:spcBef>
                <a:spcPts val="353"/>
              </a:spcBef>
            </a:pPr>
            <a:r>
              <a:rPr lang="en" sz="2933" dirty="0">
                <a:solidFill>
                  <a:srgbClr val="00B050"/>
                </a:solidFill>
                <a:ea typeface="Courier New"/>
                <a:cs typeface="Courier New"/>
                <a:sym typeface="Courier New"/>
              </a:rPr>
              <a:t>0xA6fA5e50da698F6E4128994a4c1ED345E98Df50</a:t>
            </a:r>
            <a:endParaRPr sz="2933" dirty="0">
              <a:solidFill>
                <a:srgbClr val="00B050"/>
              </a:solidFill>
              <a:ea typeface="Courier New"/>
              <a:cs typeface="Courier New"/>
              <a:sym typeface="Courier New"/>
            </a:endParaRPr>
          </a:p>
          <a:p>
            <a:pPr marL="16933">
              <a:spcBef>
                <a:spcPts val="353"/>
              </a:spcBef>
            </a:pPr>
            <a:endParaRPr sz="2000" dirty="0">
              <a:solidFill>
                <a:schemeClr val="dk1"/>
              </a:solidFill>
              <a:ea typeface="Courier New"/>
              <a:cs typeface="Courier New"/>
              <a:sym typeface="Courier New"/>
            </a:endParaRPr>
          </a:p>
          <a:p>
            <a:pPr marL="626518" indent="-457189">
              <a:spcBef>
                <a:spcPts val="353"/>
              </a:spcBef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Ethereum Private keys map to addresses directly. Simply the last 40 characters of the Keccak-256 hash of the public </a:t>
            </a:r>
            <a:r>
              <a:rPr lang="en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key. </a:t>
            </a:r>
            <a:r>
              <a:rPr lang="en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Address is 42 characters total (append 0x to front).</a:t>
            </a:r>
            <a:endParaRPr sz="32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16933">
              <a:spcBef>
                <a:spcPts val="353"/>
              </a:spcBef>
            </a:pPr>
            <a:endParaRPr sz="2000" dirty="0">
              <a:solidFill>
                <a:schemeClr val="dk1"/>
              </a:solidFill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5555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536500" y="1103333"/>
            <a:ext cx="11424800" cy="48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33" rIns="0" bIns="0" anchor="t" anchorCtr="0">
            <a:noAutofit/>
          </a:bodyPr>
          <a:lstStyle/>
          <a:p>
            <a:pPr marL="626518" marR="1453690" indent="-609585">
              <a:lnSpc>
                <a:spcPct val="114599"/>
              </a:lnSpc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A request to modify the state of the blockchain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236102" marR="1453690" lvl="1" indent="-609585">
              <a:lnSpc>
                <a:spcPct val="114599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Can run code (contracts) which change global state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930352" marR="1453690" lvl="2" indent="-609585">
              <a:lnSpc>
                <a:spcPct val="114599"/>
              </a:lnSpc>
              <a:buClr>
                <a:srgbClr val="0000F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2667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Contrasts only balance updates in BTC </a:t>
            </a:r>
            <a:endParaRPr sz="2667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626518" indent="-609585">
              <a:spcBef>
                <a:spcPts val="560"/>
              </a:spcBef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Signed by originating account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626518" indent="-609585">
              <a:spcBef>
                <a:spcPts val="560"/>
              </a:spcBef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Types: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236102" marR="6773" lvl="1" indent="-609585">
              <a:lnSpc>
                <a:spcPct val="114599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Send value from one account to another account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236102" lvl="1" indent="-609585">
              <a:spcBef>
                <a:spcPts val="560"/>
              </a:spcBef>
              <a:buClr>
                <a:srgbClr val="0000FF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Create smart contract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236102" lvl="1" indent="-609585">
              <a:spcBef>
                <a:spcPts val="560"/>
              </a:spcBef>
              <a:buClr>
                <a:srgbClr val="0000FF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Execute smart contract code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-62104" y="140627"/>
            <a:ext cx="37300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33" rIns="0" bIns="0" anchor="t" anchorCtr="0">
            <a:noAutofit/>
          </a:bodyPr>
          <a:lstStyle/>
          <a:p>
            <a:pPr marL="16933" algn="r" rtl="0">
              <a:buClr>
                <a:srgbClr val="262626"/>
              </a:buClr>
              <a:buSzPts val="3000"/>
            </a:pPr>
            <a:r>
              <a:rPr lang="en" sz="4800" dirty="0">
                <a:solidFill>
                  <a:srgbClr val="0000FF"/>
                </a:solidFill>
                <a:latin typeface="Calibri Light" panose="020F0302020204030204" pitchFamily="34" charset="0"/>
                <a:ea typeface="Century Schoolbook"/>
                <a:cs typeface="Calibri Light" panose="020F0302020204030204" pitchFamily="34" charset="0"/>
                <a:sym typeface="Century Schoolbook"/>
              </a:rPr>
              <a:t>Transactions</a:t>
            </a:r>
            <a:endParaRPr sz="4800" dirty="0">
              <a:solidFill>
                <a:srgbClr val="0000FF"/>
              </a:solidFill>
              <a:latin typeface="Calibri Light" panose="020F0302020204030204" pitchFamily="34" charset="0"/>
              <a:ea typeface="Century Schoolbook"/>
              <a:cs typeface="Calibri Light" panose="020F0302020204030204" pitchFamily="34" charset="0"/>
              <a:sym typeface="Century Schoolbook"/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sldNum" idx="4294967295"/>
          </p:nvPr>
        </p:nvSpPr>
        <p:spPr>
          <a:xfrm>
            <a:off x="11582402" y="6290784"/>
            <a:ext cx="452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3" rIns="0" bIns="0" anchor="ctr" anchorCtr="0">
            <a:noAutofit/>
          </a:bodyPr>
          <a:lstStyle/>
          <a:p>
            <a:pPr marL="33866" algn="r"/>
            <a:fld id="{00000000-1234-1234-1234-123412341234}" type="slidenum">
              <a:rPr lang="en" sz="120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pPr marL="33866" algn="r"/>
              <a:t>36</a:t>
            </a:fld>
            <a:endParaRPr sz="1200" i="1" dirty="0">
              <a:solidFill>
                <a:schemeClr val="lt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4294967295"/>
          </p:nvPr>
        </p:nvSpPr>
        <p:spPr>
          <a:xfrm>
            <a:off x="762001" y="6314440"/>
            <a:ext cx="5811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Campbell R. Harvey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-1208233" y="170967"/>
            <a:ext cx="6818000" cy="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33" rIns="0" bIns="0" anchor="t" anchorCtr="0">
            <a:noAutofit/>
          </a:bodyPr>
          <a:lstStyle/>
          <a:p>
            <a:pPr marL="16933" algn="r" rtl="0">
              <a:buClr>
                <a:srgbClr val="262626"/>
              </a:buClr>
              <a:buSzPts val="3000"/>
            </a:pPr>
            <a:r>
              <a:rPr lang="en" sz="480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Ether Denominations</a:t>
            </a:r>
            <a:endParaRPr sz="4800" i="1" dirty="0">
              <a:solidFill>
                <a:srgbClr val="0000FF"/>
              </a:solidFill>
              <a:latin typeface="Calibri Light" panose="020F0302020204030204" pitchFamily="34" charset="0"/>
              <a:ea typeface="Century Schoolbook"/>
              <a:cs typeface="Calibri Light" panose="020F0302020204030204" pitchFamily="34" charset="0"/>
              <a:sym typeface="Century Schoolbook"/>
            </a:endParaRPr>
          </a:p>
        </p:txBody>
      </p:sp>
      <p:sp>
        <p:nvSpPr>
          <p:cNvPr id="392" name="Shape 392"/>
          <p:cNvSpPr txBox="1">
            <a:spLocks noGrp="1"/>
          </p:cNvSpPr>
          <p:nvPr>
            <p:ph type="sldNum" idx="4294967295"/>
          </p:nvPr>
        </p:nvSpPr>
        <p:spPr>
          <a:xfrm>
            <a:off x="11582402" y="6290784"/>
            <a:ext cx="452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3" rIns="0" bIns="0" anchor="ctr" anchorCtr="0">
            <a:noAutofit/>
          </a:bodyPr>
          <a:lstStyle/>
          <a:p>
            <a:pPr marL="33866" algn="r"/>
            <a:fld id="{00000000-1234-1234-1234-123412341234}" type="slidenum">
              <a:rPr lang="en" sz="120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pPr marL="33866" algn="r"/>
              <a:t>37</a:t>
            </a:fld>
            <a:endParaRPr sz="1200" i="1">
              <a:solidFill>
                <a:schemeClr val="lt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383772" y="935893"/>
            <a:ext cx="11424800" cy="48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33" rIns="0" bIns="0" anchor="t" anchorCtr="0">
            <a:noAutofit/>
          </a:bodyPr>
          <a:lstStyle/>
          <a:p>
            <a:pPr marL="566406" marR="1453690" indent="-549473">
              <a:lnSpc>
                <a:spcPct val="114599"/>
              </a:lnSpc>
              <a:buClr>
                <a:srgbClr val="0000FF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Wei - lowest denomination</a:t>
            </a:r>
            <a:endParaRPr sz="3733" dirty="0">
              <a:solidFill>
                <a:schemeClr val="dk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1175989" lvl="1" indent="-498673">
              <a:spcBef>
                <a:spcPts val="560"/>
              </a:spcBef>
              <a:buClr>
                <a:srgbClr val="0000FF"/>
              </a:buClr>
              <a:buSzPts val="18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Named after </a:t>
            </a:r>
            <a:r>
              <a:rPr lang="en" sz="3200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Wei Dai - </a:t>
            </a:r>
            <a:r>
              <a:rPr lang="en" sz="3200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author of b-money paper (1998), many core concepts used in BTC implementation</a:t>
            </a:r>
            <a:endParaRPr sz="3200" dirty="0">
              <a:solidFill>
                <a:schemeClr val="dk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1175989" lvl="1" indent="-498673">
              <a:spcBef>
                <a:spcPts val="560"/>
              </a:spcBef>
              <a:buClr>
                <a:srgbClr val="0000FF"/>
              </a:buClr>
              <a:buSzPts val="18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1/1,000,000,000,000,000,000 (quintillion)</a:t>
            </a:r>
            <a:endParaRPr sz="3200" dirty="0">
              <a:solidFill>
                <a:schemeClr val="dk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566406" indent="-549473">
              <a:spcBef>
                <a:spcPts val="560"/>
              </a:spcBef>
              <a:buClr>
                <a:srgbClr val="0000FF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Szabo - next denomination</a:t>
            </a:r>
            <a:endParaRPr sz="3733" dirty="0">
              <a:solidFill>
                <a:schemeClr val="dk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1175989" lvl="1" indent="-498673">
              <a:spcBef>
                <a:spcPts val="56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Named after Nick Szabo </a:t>
            </a:r>
            <a:r>
              <a:rPr lang="en" sz="3200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                                                                   - </a:t>
            </a:r>
            <a:r>
              <a:rPr lang="en" sz="3200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author of Bit-Gold</a:t>
            </a:r>
            <a:endParaRPr sz="3200" dirty="0">
              <a:solidFill>
                <a:schemeClr val="dk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566406" indent="-549473">
              <a:spcBef>
                <a:spcPts val="560"/>
              </a:spcBef>
              <a:buClr>
                <a:srgbClr val="0000FF"/>
              </a:buClr>
              <a:buSzPts val="24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Finney </a:t>
            </a:r>
            <a:r>
              <a:rPr lang="en" sz="3733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– 2</a:t>
            </a:r>
            <a:r>
              <a:rPr lang="en" sz="3733" baseline="30000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nd</a:t>
            </a:r>
            <a:r>
              <a:rPr lang="en" sz="3733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 highest </a:t>
            </a:r>
            <a:r>
              <a:rPr lang="en" sz="3733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denomination </a:t>
            </a:r>
            <a:endParaRPr sz="3733" dirty="0">
              <a:solidFill>
                <a:schemeClr val="dk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1175989" lvl="1" indent="-498673">
              <a:spcBef>
                <a:spcPts val="56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Named after Hal Finney                                                                     - received first Tx from Nakamoto</a:t>
            </a:r>
            <a:r>
              <a:rPr lang="en-US" sz="3200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 </a:t>
            </a:r>
            <a:r>
              <a:rPr lang="en-US" sz="2133" dirty="0">
                <a:solidFill>
                  <a:schemeClr val="dk1"/>
                </a:solidFill>
                <a:latin typeface="+mj-lt"/>
                <a:ea typeface="Trebuchet MS"/>
                <a:cs typeface="Trebuchet MS"/>
                <a:sym typeface="Trebuchet MS"/>
              </a:rPr>
              <a:t> </a:t>
            </a:r>
            <a:endParaRPr sz="2133" dirty="0">
              <a:solidFill>
                <a:schemeClr val="dk1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457189" indent="-457189">
              <a:spcBef>
                <a:spcPts val="560"/>
              </a:spcBef>
              <a:buClr>
                <a:srgbClr val="0000FF"/>
              </a:buClr>
              <a:buFont typeface="Arial" panose="020B0604020202020204" pitchFamily="34" charset="0"/>
              <a:buChar char="•"/>
            </a:pPr>
            <a:endParaRPr sz="3733" dirty="0">
              <a:solidFill>
                <a:schemeClr val="dk1"/>
              </a:solidFill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4294967295"/>
          </p:nvPr>
        </p:nvSpPr>
        <p:spPr>
          <a:xfrm>
            <a:off x="762001" y="6314440"/>
            <a:ext cx="5811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Campbell R. Harvey 2018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30" y="3370493"/>
            <a:ext cx="3263900" cy="228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69559" y="6447632"/>
            <a:ext cx="4765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http://</a:t>
            </a:r>
            <a:r>
              <a:rPr lang="en-US" sz="2400" dirty="0">
                <a:hlinkClick r:id="rId4"/>
              </a:rPr>
              <a:t>www.weidai.com/bmoney.txt</a:t>
            </a:r>
            <a:r>
              <a:rPr lang="en-US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699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/>
        </p:nvSpPr>
        <p:spPr>
          <a:xfrm>
            <a:off x="416665" y="1251504"/>
            <a:ext cx="11618079" cy="4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033" rIns="0" bIns="0" anchor="t" anchorCtr="0">
            <a:noAutofit/>
          </a:bodyPr>
          <a:lstStyle/>
          <a:p>
            <a:pPr marL="626518" indent="-609585"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Executable code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626518" indent="-609585">
              <a:spcBef>
                <a:spcPts val="693"/>
              </a:spcBef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Turing Complete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626518" indent="-609585">
              <a:spcBef>
                <a:spcPts val="560"/>
              </a:spcBef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Function like an external account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236102" lvl="1" indent="-609585">
              <a:spcBef>
                <a:spcPts val="560"/>
              </a:spcBef>
              <a:buClr>
                <a:srgbClr val="0000FF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Hold funds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236102" marR="215048" lvl="1" indent="-609585">
              <a:lnSpc>
                <a:spcPct val="114599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Can interact with other accounts and smart contracts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236102" marR="215048" lvl="1" indent="-609585">
              <a:lnSpc>
                <a:spcPct val="114599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Contain code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626518" indent="-609585">
              <a:spcBef>
                <a:spcPts val="560"/>
              </a:spcBef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Can be called through transactions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Shape 416"/>
          <p:cNvSpPr txBox="1">
            <a:spLocks noGrp="1"/>
          </p:cNvSpPr>
          <p:nvPr>
            <p:ph type="sldNum" idx="4294967295"/>
          </p:nvPr>
        </p:nvSpPr>
        <p:spPr>
          <a:xfrm>
            <a:off x="11582402" y="6290784"/>
            <a:ext cx="452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3" rIns="0" bIns="0" anchor="ctr" anchorCtr="0">
            <a:noAutofit/>
          </a:bodyPr>
          <a:lstStyle/>
          <a:p>
            <a:pPr marL="33866" algn="r"/>
            <a:fld id="{00000000-1234-1234-1234-123412341234}" type="slidenum">
              <a:rPr lang="en" sz="120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pPr marL="33866" algn="r"/>
              <a:t>38</a:t>
            </a:fld>
            <a:endParaRPr sz="1200" i="1">
              <a:solidFill>
                <a:schemeClr val="lt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4294967295"/>
          </p:nvPr>
        </p:nvSpPr>
        <p:spPr>
          <a:xfrm>
            <a:off x="762001" y="6314440"/>
            <a:ext cx="5811793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Campbell R. Harvey 2018</a:t>
            </a:r>
            <a:endParaRPr lang="en-US" dirty="0"/>
          </a:p>
        </p:txBody>
      </p:sp>
      <p:sp>
        <p:nvSpPr>
          <p:cNvPr id="7" name="Shape 408"/>
          <p:cNvSpPr txBox="1">
            <a:spLocks noGrp="1"/>
          </p:cNvSpPr>
          <p:nvPr>
            <p:ph type="title"/>
          </p:nvPr>
        </p:nvSpPr>
        <p:spPr>
          <a:xfrm>
            <a:off x="203893" y="71427"/>
            <a:ext cx="56304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33" rIns="0" bIns="0" anchor="t" anchorCtr="0">
            <a:noAutofit/>
          </a:bodyPr>
          <a:lstStyle/>
          <a:p>
            <a:pPr marL="16933" algn="l" rtl="0">
              <a:buClr>
                <a:srgbClr val="262626"/>
              </a:buClr>
              <a:buSzPts val="3000"/>
            </a:pPr>
            <a:r>
              <a:rPr lang="en" sz="4800" dirty="0">
                <a:solidFill>
                  <a:srgbClr val="0000FF"/>
                </a:solidFill>
                <a:latin typeface="Calibri Light" panose="020F0302020204030204" pitchFamily="34" charset="0"/>
                <a:ea typeface="Century Schoolbook"/>
                <a:cs typeface="Calibri Light" panose="020F0302020204030204" pitchFamily="34" charset="0"/>
                <a:sym typeface="Century Schoolbook"/>
              </a:rPr>
              <a:t>Smart Contracts</a:t>
            </a:r>
            <a:endParaRPr sz="4800" dirty="0">
              <a:solidFill>
                <a:srgbClr val="0000FF"/>
              </a:solidFill>
              <a:latin typeface="Calibri Light" panose="020F0302020204030204" pitchFamily="34" charset="0"/>
              <a:ea typeface="Century Schoolbook"/>
              <a:cs typeface="Calibri Light" panose="020F0302020204030204" pitchFamily="34" charset="0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30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303029" y="1008723"/>
            <a:ext cx="11655291" cy="4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33" rIns="0" bIns="0" anchor="t" anchorCtr="0">
            <a:noAutofit/>
          </a:bodyPr>
          <a:lstStyle/>
          <a:p>
            <a:pPr marL="626518" marR="6773" indent="-609585">
              <a:lnSpc>
                <a:spcPct val="114599"/>
              </a:lnSpc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Every node contains a virtual machine (similar to Java)</a:t>
            </a:r>
            <a:endParaRPr sz="3733" dirty="0"/>
          </a:p>
          <a:p>
            <a:pPr marL="1236102" marR="6773" lvl="1" indent="-609585">
              <a:lnSpc>
                <a:spcPct val="114599"/>
              </a:lnSpc>
              <a:spcBef>
                <a:spcPts val="133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Called the Ethereum Virtual Machine (EVM)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236102" marR="6773" lvl="1" indent="-609585">
              <a:lnSpc>
                <a:spcPct val="114599"/>
              </a:lnSpc>
              <a:spcBef>
                <a:spcPts val="133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§"/>
            </a:pPr>
            <a:r>
              <a:rPr lang="en" sz="3200" b="1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Compiles</a:t>
            </a: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 code from high-level language to bytecode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236102" marR="6773" lvl="1" indent="-609585">
              <a:lnSpc>
                <a:spcPct val="114599"/>
              </a:lnSpc>
              <a:spcBef>
                <a:spcPts val="133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Executes smart contract code </a:t>
            </a: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and </a:t>
            </a: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broadcasts state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626518" marR="1426598" indent="-609585">
              <a:lnSpc>
                <a:spcPct val="114599"/>
              </a:lnSpc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b="1" i="1" dirty="0">
                <a:solidFill>
                  <a:schemeClr val="dk1"/>
                </a:solidFill>
                <a:sym typeface="Arial"/>
              </a:rPr>
              <a:t>Every full-node on the blockchain processes </a:t>
            </a:r>
            <a:r>
              <a:rPr lang="en" sz="3733" b="1" i="1" dirty="0">
                <a:solidFill>
                  <a:schemeClr val="dk1"/>
                </a:solidFill>
                <a:sym typeface="Arial"/>
              </a:rPr>
              <a:t>every </a:t>
            </a:r>
            <a:r>
              <a:rPr lang="en" sz="3733" b="1" i="1" dirty="0">
                <a:solidFill>
                  <a:schemeClr val="dk1"/>
                </a:solidFill>
                <a:sym typeface="Arial"/>
              </a:rPr>
              <a:t>transaction and stores the entire state</a:t>
            </a:r>
            <a:endParaRPr sz="3733" i="1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303031" y="91933"/>
            <a:ext cx="4605600" cy="6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33" rIns="0" bIns="0" anchor="t" anchorCtr="0">
            <a:noAutofit/>
          </a:bodyPr>
          <a:lstStyle/>
          <a:p>
            <a:pPr marL="16933" algn="l" rtl="0">
              <a:buClr>
                <a:srgbClr val="262626"/>
              </a:buClr>
              <a:buSzPts val="3000"/>
            </a:pPr>
            <a:r>
              <a:rPr lang="en" sz="4800" dirty="0">
                <a:solidFill>
                  <a:srgbClr val="0000FF"/>
                </a:solidFill>
                <a:latin typeface="Calibri Light" panose="020F0302020204030204" pitchFamily="34" charset="0"/>
                <a:ea typeface="Century Schoolbook"/>
                <a:cs typeface="Calibri Light" panose="020F0302020204030204" pitchFamily="34" charset="0"/>
                <a:sym typeface="Century Schoolbook"/>
              </a:rPr>
              <a:t>Code Execution</a:t>
            </a:r>
            <a:endParaRPr sz="4800" dirty="0">
              <a:solidFill>
                <a:srgbClr val="0000FF"/>
              </a:solidFill>
              <a:latin typeface="Calibri Light" panose="020F0302020204030204" pitchFamily="34" charset="0"/>
              <a:ea typeface="Century Schoolbook"/>
              <a:cs typeface="Calibri Light" panose="020F0302020204030204" pitchFamily="34" charset="0"/>
              <a:sym typeface="Century Schoolbook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sldNum" idx="4294967295"/>
          </p:nvPr>
        </p:nvSpPr>
        <p:spPr>
          <a:xfrm>
            <a:off x="11582402" y="6290784"/>
            <a:ext cx="452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3" rIns="0" bIns="0" anchor="ctr" anchorCtr="0">
            <a:noAutofit/>
          </a:bodyPr>
          <a:lstStyle/>
          <a:p>
            <a:pPr marL="33866" algn="r"/>
            <a:fld id="{00000000-1234-1234-1234-123412341234}" type="slidenum">
              <a:rPr lang="en" sz="120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pPr marL="33866" algn="r"/>
              <a:t>39</a:t>
            </a:fld>
            <a:endParaRPr sz="1200" i="1">
              <a:solidFill>
                <a:schemeClr val="lt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4294967295"/>
          </p:nvPr>
        </p:nvSpPr>
        <p:spPr>
          <a:xfrm>
            <a:off x="762001" y="6314440"/>
            <a:ext cx="5811793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Campbell R. Harvey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7414" y="1082104"/>
            <a:ext cx="10033635" cy="341185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Why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Ganache?</a:t>
            </a:r>
            <a:endParaRPr sz="28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5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inspect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monitor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execution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5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visualize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certain</a:t>
            </a:r>
            <a:r>
              <a:rPr sz="2400" spc="-5" dirty="0">
                <a:latin typeface="Calibri"/>
                <a:cs typeface="Calibri"/>
              </a:rPr>
              <a:t> elements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better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way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7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Why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MyEtherWallet?</a:t>
            </a:r>
            <a:endParaRPr sz="2800" dirty="0">
              <a:latin typeface="Calibri"/>
              <a:cs typeface="Calibri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6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create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personal wallet (real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account),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transfer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between </a:t>
            </a:r>
            <a:r>
              <a:rPr sz="2400" dirty="0">
                <a:latin typeface="Calibri"/>
                <a:cs typeface="Calibri"/>
              </a:rPr>
              <a:t>user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accounts,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interact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spc="-15" dirty="0">
                <a:latin typeface="Calibri"/>
                <a:cs typeface="Calibri"/>
              </a:rPr>
              <a:t>contracts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Metamask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another</a:t>
            </a:r>
            <a:r>
              <a:rPr sz="2400" spc="-10" dirty="0">
                <a:latin typeface="Calibri"/>
                <a:cs typeface="Calibri"/>
              </a:rPr>
              <a:t> alternative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09957"/>
            <a:ext cx="88214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 which</a:t>
            </a:r>
            <a:r>
              <a:rPr dirty="0"/>
              <a:t> </a:t>
            </a:r>
            <a:r>
              <a:rPr spc="-15" dirty="0"/>
              <a:t>tool</a:t>
            </a:r>
            <a:r>
              <a:rPr spc="5" dirty="0"/>
              <a:t> </a:t>
            </a:r>
            <a:r>
              <a:rPr spc="-40" dirty="0"/>
              <a:t>for</a:t>
            </a:r>
            <a:r>
              <a:rPr spc="-5" dirty="0"/>
              <a:t> </a:t>
            </a:r>
            <a:r>
              <a:rPr spc="-15" dirty="0"/>
              <a:t>what</a:t>
            </a:r>
            <a:r>
              <a:rPr spc="5" dirty="0"/>
              <a:t> </a:t>
            </a:r>
            <a:r>
              <a:rPr spc="-5" dirty="0"/>
              <a:t>purpose?</a:t>
            </a:r>
            <a:r>
              <a:rPr dirty="0"/>
              <a:t> </a:t>
            </a:r>
            <a:r>
              <a:rPr spc="-5" dirty="0"/>
              <a:t>(2/2)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91" y="4648199"/>
            <a:ext cx="11253216" cy="21793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45202" y="6428920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461430" y="952423"/>
            <a:ext cx="11730569" cy="49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033" rIns="0" bIns="0" anchor="t" anchorCtr="0">
            <a:noAutofit/>
          </a:bodyPr>
          <a:lstStyle/>
          <a:p>
            <a:pPr marL="626518" indent="-609585"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Halting </a:t>
            </a: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problem (infinite loop) </a:t>
            </a: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– reason for Gas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236102" lvl="1" indent="-609585">
              <a:spcBef>
                <a:spcPts val="560"/>
              </a:spcBef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Problem: Cannot tell whether or not a program will run infinitely from compiled code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236102" lvl="1" indent="-609585">
              <a:spcBef>
                <a:spcPts val="560"/>
              </a:spcBef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Solution: charge fee per computational step to limit  infinite loops and stop </a:t>
            </a: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flawed </a:t>
            </a: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code from executing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626518" marR="283626" indent="-609585"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Every transaction needs to specify an </a:t>
            </a: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estimate of </a:t>
            </a: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the  amount of gas it will spend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626518" marR="283626" indent="-609585"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Essentially a measure of how much one is willing to spend on a transaction, even if buggy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461431" y="127215"/>
            <a:ext cx="2193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33" rIns="0" bIns="0" anchor="t" anchorCtr="0">
            <a:noAutofit/>
          </a:bodyPr>
          <a:lstStyle/>
          <a:p>
            <a:pPr marL="16933" algn="l" rtl="0">
              <a:buClr>
                <a:srgbClr val="262626"/>
              </a:buClr>
              <a:buSzPts val="3000"/>
            </a:pPr>
            <a:r>
              <a:rPr lang="en" sz="4800" dirty="0">
                <a:solidFill>
                  <a:srgbClr val="0000FF"/>
                </a:solidFill>
                <a:latin typeface="Calibri Light" panose="020F0302020204030204" pitchFamily="34" charset="0"/>
                <a:ea typeface="Century Schoolbook"/>
                <a:cs typeface="Calibri Light" panose="020F0302020204030204" pitchFamily="34" charset="0"/>
                <a:sym typeface="Century Schoolbook"/>
              </a:rPr>
              <a:t>Gas</a:t>
            </a:r>
            <a:endParaRPr sz="4800" dirty="0">
              <a:solidFill>
                <a:srgbClr val="0000FF"/>
              </a:solidFill>
              <a:latin typeface="Calibri Light" panose="020F0302020204030204" pitchFamily="34" charset="0"/>
              <a:ea typeface="Century Schoolbook"/>
              <a:cs typeface="Calibri Light" panose="020F0302020204030204" pitchFamily="34" charset="0"/>
              <a:sym typeface="Century Schoolbook"/>
            </a:endParaRPr>
          </a:p>
        </p:txBody>
      </p:sp>
      <p:sp>
        <p:nvSpPr>
          <p:cNvPr id="430" name="Shape 430"/>
          <p:cNvSpPr txBox="1">
            <a:spLocks noGrp="1"/>
          </p:cNvSpPr>
          <p:nvPr>
            <p:ph type="sldNum" idx="4294967295"/>
          </p:nvPr>
        </p:nvSpPr>
        <p:spPr>
          <a:xfrm>
            <a:off x="11582402" y="6290784"/>
            <a:ext cx="452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3" rIns="0" bIns="0" anchor="ctr" anchorCtr="0">
            <a:noAutofit/>
          </a:bodyPr>
          <a:lstStyle/>
          <a:p>
            <a:pPr marL="33866" algn="r"/>
            <a:fld id="{00000000-1234-1234-1234-123412341234}" type="slidenum">
              <a:rPr lang="en" sz="120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pPr marL="33866" algn="r"/>
              <a:t>40</a:t>
            </a:fld>
            <a:endParaRPr sz="1200" i="1">
              <a:solidFill>
                <a:schemeClr val="lt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4294967295"/>
          </p:nvPr>
        </p:nvSpPr>
        <p:spPr>
          <a:xfrm>
            <a:off x="762001" y="6314440"/>
            <a:ext cx="5811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Campbell R. Harvey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8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sldNum" idx="4294967295"/>
          </p:nvPr>
        </p:nvSpPr>
        <p:spPr>
          <a:xfrm>
            <a:off x="11582402" y="6290784"/>
            <a:ext cx="4523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3" rIns="0" bIns="0" anchor="ctr" anchorCtr="0">
            <a:noAutofit/>
          </a:bodyPr>
          <a:lstStyle/>
          <a:p>
            <a:pPr marL="33866" algn="r"/>
            <a:fld id="{00000000-1234-1234-1234-123412341234}" type="slidenum">
              <a:rPr lang="en" sz="120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pPr marL="33866" algn="r"/>
              <a:t>41</a:t>
            </a:fld>
            <a:endParaRPr sz="1200" i="1">
              <a:solidFill>
                <a:schemeClr val="lt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51600" y="1181133"/>
            <a:ext cx="11412000" cy="3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033" rIns="0" bIns="0" anchor="t" anchorCtr="0">
            <a:noAutofit/>
          </a:bodyPr>
          <a:lstStyle/>
          <a:p>
            <a:pPr marL="626518" indent="-609585"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u="sng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Gas Price</a:t>
            </a: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: current market price of a unit of Gas (in Wei)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083706" lvl="1" indent="-457189">
              <a:spcBef>
                <a:spcPts val="693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Check gas price here: </a:t>
            </a:r>
            <a:r>
              <a:rPr lang="en" sz="3200" u="sng" dirty="0">
                <a:solidFill>
                  <a:schemeClr val="hlink"/>
                </a:solidFill>
                <a:ea typeface="Trebuchet MS"/>
                <a:cs typeface="Trebuchet MS"/>
                <a:sym typeface="Trebuchet MS"/>
                <a:hlinkClick r:id="rId3"/>
              </a:rPr>
              <a:t>https://ethgasstation.info/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083706" lvl="1" indent="-457189">
              <a:spcBef>
                <a:spcPts val="56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Is always set before a transaction by user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626518" indent="-609585">
              <a:spcBef>
                <a:spcPts val="560"/>
              </a:spcBef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u="sng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Gas Limit</a:t>
            </a: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: maximum amount of Gas user is willing to spend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626518" indent="-609585">
              <a:spcBef>
                <a:spcPts val="560"/>
              </a:spcBef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Helps to regulate load on network</a:t>
            </a:r>
            <a:endParaRPr sz="3733" dirty="0"/>
          </a:p>
          <a:p>
            <a:pPr marL="626518" indent="-609585">
              <a:spcBef>
                <a:spcPts val="560"/>
              </a:spcBef>
              <a:buClr>
                <a:srgbClr val="0000FF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733" u="sng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Gas </a:t>
            </a:r>
            <a:r>
              <a:rPr lang="en" sz="3733" u="sng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Cost </a:t>
            </a:r>
            <a:r>
              <a:rPr lang="en" sz="3733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(used when sending transactions) is calculated by gasLimit*gasPrice.</a:t>
            </a:r>
            <a:endParaRPr sz="3733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  <a:p>
            <a:pPr marL="1175989" lvl="1" indent="-549472">
              <a:spcBef>
                <a:spcPts val="56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All blocks have a Gas Limit (</a:t>
            </a: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maximum Gas </a:t>
            </a:r>
            <a:r>
              <a:rPr lang="en" sz="32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each block can use)</a:t>
            </a:r>
            <a:endParaRPr sz="3200" dirty="0">
              <a:solidFill>
                <a:schemeClr val="dk1"/>
              </a:solidFill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4294967295"/>
          </p:nvPr>
        </p:nvSpPr>
        <p:spPr>
          <a:xfrm>
            <a:off x="762001" y="6314440"/>
            <a:ext cx="5811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Campbell R. Harvey 2018</a:t>
            </a:r>
            <a:endParaRPr lang="en-US" dirty="0"/>
          </a:p>
        </p:txBody>
      </p:sp>
      <p:sp>
        <p:nvSpPr>
          <p:cNvPr id="7" name="Shape 429"/>
          <p:cNvSpPr txBox="1">
            <a:spLocks noGrp="1"/>
          </p:cNvSpPr>
          <p:nvPr>
            <p:ph type="title"/>
          </p:nvPr>
        </p:nvSpPr>
        <p:spPr>
          <a:xfrm>
            <a:off x="461431" y="127215"/>
            <a:ext cx="2193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33" rIns="0" bIns="0" anchor="t" anchorCtr="0">
            <a:noAutofit/>
          </a:bodyPr>
          <a:lstStyle/>
          <a:p>
            <a:pPr marL="16933" algn="l" rtl="0">
              <a:buClr>
                <a:srgbClr val="262626"/>
              </a:buClr>
              <a:buSzPts val="3000"/>
            </a:pPr>
            <a:r>
              <a:rPr lang="en" sz="4800" dirty="0">
                <a:solidFill>
                  <a:srgbClr val="0000FF"/>
                </a:solidFill>
                <a:latin typeface="Calibri Light" panose="020F0302020204030204" pitchFamily="34" charset="0"/>
                <a:ea typeface="Century Schoolbook"/>
                <a:cs typeface="Calibri Light" panose="020F0302020204030204" pitchFamily="34" charset="0"/>
                <a:sym typeface="Century Schoolbook"/>
              </a:rPr>
              <a:t>Gas Cost</a:t>
            </a:r>
            <a:endParaRPr sz="4800" dirty="0">
              <a:solidFill>
                <a:srgbClr val="0000FF"/>
              </a:solidFill>
              <a:latin typeface="Calibri Light" panose="020F0302020204030204" pitchFamily="34" charset="0"/>
              <a:ea typeface="Century Schoolbook"/>
              <a:cs typeface="Calibri Light" panose="020F0302020204030204" pitchFamily="34" charset="0"/>
              <a:sym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25161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9386" y="2196795"/>
            <a:ext cx="2888615" cy="58483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marL="859790" marR="280670" indent="-570865">
              <a:lnSpc>
                <a:spcPts val="1900"/>
              </a:lnSpc>
              <a:spcBef>
                <a:spcPts val="334"/>
              </a:spcBef>
            </a:pPr>
            <a:r>
              <a:rPr sz="1600" spc="-10" dirty="0">
                <a:latin typeface="Calibri"/>
                <a:cs typeface="Calibri"/>
              </a:rPr>
              <a:t>Extract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contract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address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from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Ganache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42157" y="2775216"/>
            <a:ext cx="302895" cy="297180"/>
            <a:chOff x="3442157" y="2775216"/>
            <a:chExt cx="302895" cy="297180"/>
          </a:xfrm>
        </p:grpSpPr>
        <p:sp>
          <p:nvSpPr>
            <p:cNvPr id="4" name="object 4"/>
            <p:cNvSpPr/>
            <p:nvPr/>
          </p:nvSpPr>
          <p:spPr>
            <a:xfrm>
              <a:off x="3448507" y="2781566"/>
              <a:ext cx="290195" cy="284480"/>
            </a:xfrm>
            <a:custGeom>
              <a:avLst/>
              <a:gdLst/>
              <a:ahLst/>
              <a:cxnLst/>
              <a:rect l="l" t="t" r="r" b="b"/>
              <a:pathLst>
                <a:path w="290195" h="284480">
                  <a:moveTo>
                    <a:pt x="217449" y="0"/>
                  </a:moveTo>
                  <a:lnTo>
                    <a:pt x="72478" y="0"/>
                  </a:lnTo>
                  <a:lnTo>
                    <a:pt x="72478" y="142176"/>
                  </a:lnTo>
                  <a:lnTo>
                    <a:pt x="0" y="142176"/>
                  </a:lnTo>
                  <a:lnTo>
                    <a:pt x="144957" y="284352"/>
                  </a:lnTo>
                  <a:lnTo>
                    <a:pt x="289928" y="142176"/>
                  </a:lnTo>
                  <a:lnTo>
                    <a:pt x="217449" y="142176"/>
                  </a:lnTo>
                  <a:lnTo>
                    <a:pt x="21744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48507" y="2781566"/>
              <a:ext cx="290195" cy="284480"/>
            </a:xfrm>
            <a:custGeom>
              <a:avLst/>
              <a:gdLst/>
              <a:ahLst/>
              <a:cxnLst/>
              <a:rect l="l" t="t" r="r" b="b"/>
              <a:pathLst>
                <a:path w="290195" h="284480">
                  <a:moveTo>
                    <a:pt x="0" y="142178"/>
                  </a:moveTo>
                  <a:lnTo>
                    <a:pt x="72483" y="142178"/>
                  </a:lnTo>
                  <a:lnTo>
                    <a:pt x="72483" y="0"/>
                  </a:lnTo>
                  <a:lnTo>
                    <a:pt x="217449" y="0"/>
                  </a:lnTo>
                  <a:lnTo>
                    <a:pt x="217449" y="142178"/>
                  </a:lnTo>
                  <a:lnTo>
                    <a:pt x="289932" y="142178"/>
                  </a:lnTo>
                  <a:lnTo>
                    <a:pt x="144966" y="284356"/>
                  </a:lnTo>
                  <a:lnTo>
                    <a:pt x="0" y="14217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56440" y="2196795"/>
            <a:ext cx="3669029" cy="58483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marL="444500" marR="410845" indent="-26034">
              <a:lnSpc>
                <a:spcPts val="1900"/>
              </a:lnSpc>
              <a:spcBef>
                <a:spcPts val="334"/>
              </a:spcBef>
            </a:pPr>
            <a:r>
              <a:rPr sz="1600" spc="-10" dirty="0">
                <a:latin typeface="Calibri"/>
                <a:cs typeface="Calibri"/>
              </a:rPr>
              <a:t>Extract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ABI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(Application</a:t>
            </a:r>
            <a:r>
              <a:rPr sz="1600" spc="-5" dirty="0">
                <a:latin typeface="Calibri"/>
                <a:cs typeface="Calibri"/>
              </a:rPr>
              <a:t> Binary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Interface)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5" dirty="0">
                <a:latin typeface="Calibri"/>
                <a:cs typeface="Calibri"/>
              </a:rPr>
              <a:t> 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code </a:t>
            </a:r>
            <a:r>
              <a:rPr sz="1600" spc="-10" dirty="0">
                <a:latin typeface="Calibri"/>
                <a:cs typeface="Calibri"/>
              </a:rPr>
              <a:t>from Remix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339507" y="2785173"/>
            <a:ext cx="302895" cy="297180"/>
            <a:chOff x="7339507" y="2785173"/>
            <a:chExt cx="302895" cy="297180"/>
          </a:xfrm>
        </p:grpSpPr>
        <p:sp>
          <p:nvSpPr>
            <p:cNvPr id="8" name="object 8"/>
            <p:cNvSpPr/>
            <p:nvPr/>
          </p:nvSpPr>
          <p:spPr>
            <a:xfrm>
              <a:off x="7345857" y="2791523"/>
              <a:ext cx="290195" cy="284480"/>
            </a:xfrm>
            <a:custGeom>
              <a:avLst/>
              <a:gdLst/>
              <a:ahLst/>
              <a:cxnLst/>
              <a:rect l="l" t="t" r="r" b="b"/>
              <a:pathLst>
                <a:path w="290195" h="284480">
                  <a:moveTo>
                    <a:pt x="217449" y="0"/>
                  </a:moveTo>
                  <a:lnTo>
                    <a:pt x="72478" y="0"/>
                  </a:lnTo>
                  <a:lnTo>
                    <a:pt x="72478" y="142176"/>
                  </a:lnTo>
                  <a:lnTo>
                    <a:pt x="0" y="142176"/>
                  </a:lnTo>
                  <a:lnTo>
                    <a:pt x="144957" y="284352"/>
                  </a:lnTo>
                  <a:lnTo>
                    <a:pt x="289928" y="142176"/>
                  </a:lnTo>
                  <a:lnTo>
                    <a:pt x="217449" y="142176"/>
                  </a:lnTo>
                  <a:lnTo>
                    <a:pt x="21744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45857" y="2791523"/>
              <a:ext cx="290195" cy="284480"/>
            </a:xfrm>
            <a:custGeom>
              <a:avLst/>
              <a:gdLst/>
              <a:ahLst/>
              <a:cxnLst/>
              <a:rect l="l" t="t" r="r" b="b"/>
              <a:pathLst>
                <a:path w="290195" h="284480">
                  <a:moveTo>
                    <a:pt x="0" y="142178"/>
                  </a:moveTo>
                  <a:lnTo>
                    <a:pt x="72483" y="142178"/>
                  </a:lnTo>
                  <a:lnTo>
                    <a:pt x="72483" y="0"/>
                  </a:lnTo>
                  <a:lnTo>
                    <a:pt x="217449" y="0"/>
                  </a:lnTo>
                  <a:lnTo>
                    <a:pt x="217449" y="142178"/>
                  </a:lnTo>
                  <a:lnTo>
                    <a:pt x="289932" y="142178"/>
                  </a:lnTo>
                  <a:lnTo>
                    <a:pt x="144966" y="284356"/>
                  </a:lnTo>
                  <a:lnTo>
                    <a:pt x="0" y="14217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06586" y="3085845"/>
            <a:ext cx="5918835" cy="58483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260"/>
              </a:spcBef>
            </a:pPr>
            <a:r>
              <a:rPr sz="1600" spc="-15" dirty="0">
                <a:latin typeface="Calibri"/>
                <a:cs typeface="Calibri"/>
              </a:rPr>
              <a:t>Interact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contract</a:t>
            </a:r>
            <a:r>
              <a:rPr sz="1600" spc="-5" dirty="0">
                <a:latin typeface="Calibri"/>
                <a:cs typeface="Calibri"/>
              </a:rPr>
              <a:t> in </a:t>
            </a:r>
            <a:r>
              <a:rPr sz="1600" spc="-10" dirty="0">
                <a:latin typeface="Calibri"/>
                <a:cs typeface="Calibri"/>
              </a:rPr>
              <a:t>MyEtherWallet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spc="-5" dirty="0">
                <a:latin typeface="Calibri"/>
                <a:cs typeface="Calibri"/>
              </a:rPr>
              <a:t>(Import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contract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address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 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ABI </a:t>
            </a:r>
            <a:r>
              <a:rPr sz="1600" spc="-10" dirty="0">
                <a:latin typeface="Calibri"/>
                <a:cs typeface="Calibri"/>
              </a:rPr>
              <a:t>into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MyEtherWallet)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56443" y="3664267"/>
            <a:ext cx="3190875" cy="988060"/>
            <a:chOff x="3756443" y="3664267"/>
            <a:chExt cx="3190875" cy="988060"/>
          </a:xfrm>
        </p:grpSpPr>
        <p:sp>
          <p:nvSpPr>
            <p:cNvPr id="12" name="object 12"/>
            <p:cNvSpPr/>
            <p:nvPr/>
          </p:nvSpPr>
          <p:spPr>
            <a:xfrm>
              <a:off x="5206682" y="3670617"/>
              <a:ext cx="290195" cy="284480"/>
            </a:xfrm>
            <a:custGeom>
              <a:avLst/>
              <a:gdLst/>
              <a:ahLst/>
              <a:cxnLst/>
              <a:rect l="l" t="t" r="r" b="b"/>
              <a:pathLst>
                <a:path w="290195" h="284479">
                  <a:moveTo>
                    <a:pt x="217449" y="0"/>
                  </a:moveTo>
                  <a:lnTo>
                    <a:pt x="72478" y="0"/>
                  </a:lnTo>
                  <a:lnTo>
                    <a:pt x="72478" y="142176"/>
                  </a:lnTo>
                  <a:lnTo>
                    <a:pt x="0" y="142176"/>
                  </a:lnTo>
                  <a:lnTo>
                    <a:pt x="144957" y="284353"/>
                  </a:lnTo>
                  <a:lnTo>
                    <a:pt x="289928" y="142176"/>
                  </a:lnTo>
                  <a:lnTo>
                    <a:pt x="217449" y="142176"/>
                  </a:lnTo>
                  <a:lnTo>
                    <a:pt x="21744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06682" y="3670617"/>
              <a:ext cx="290195" cy="284480"/>
            </a:xfrm>
            <a:custGeom>
              <a:avLst/>
              <a:gdLst/>
              <a:ahLst/>
              <a:cxnLst/>
              <a:rect l="l" t="t" r="r" b="b"/>
              <a:pathLst>
                <a:path w="290195" h="284479">
                  <a:moveTo>
                    <a:pt x="0" y="142178"/>
                  </a:moveTo>
                  <a:lnTo>
                    <a:pt x="72483" y="142178"/>
                  </a:lnTo>
                  <a:lnTo>
                    <a:pt x="72483" y="0"/>
                  </a:lnTo>
                  <a:lnTo>
                    <a:pt x="217449" y="0"/>
                  </a:lnTo>
                  <a:lnTo>
                    <a:pt x="217449" y="142178"/>
                  </a:lnTo>
                  <a:lnTo>
                    <a:pt x="289932" y="142178"/>
                  </a:lnTo>
                  <a:lnTo>
                    <a:pt x="144966" y="284356"/>
                  </a:lnTo>
                  <a:lnTo>
                    <a:pt x="0" y="14217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61206" y="3974896"/>
              <a:ext cx="3181350" cy="673100"/>
            </a:xfrm>
            <a:custGeom>
              <a:avLst/>
              <a:gdLst/>
              <a:ahLst/>
              <a:cxnLst/>
              <a:rect l="l" t="t" r="r" b="b"/>
              <a:pathLst>
                <a:path w="3181350" h="673100">
                  <a:moveTo>
                    <a:pt x="0" y="336262"/>
                  </a:moveTo>
                  <a:lnTo>
                    <a:pt x="1590440" y="0"/>
                  </a:lnTo>
                  <a:lnTo>
                    <a:pt x="3180891" y="336262"/>
                  </a:lnTo>
                  <a:lnTo>
                    <a:pt x="1590440" y="672525"/>
                  </a:lnTo>
                  <a:lnTo>
                    <a:pt x="0" y="336262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651552" y="4164076"/>
            <a:ext cx="1400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Select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function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170518" y="611124"/>
            <a:ext cx="78511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Interacting</a:t>
            </a:r>
            <a:r>
              <a:rPr dirty="0"/>
              <a:t> with</a:t>
            </a:r>
            <a:r>
              <a:rPr spc="-5" dirty="0"/>
              <a:t> the</a:t>
            </a:r>
            <a:r>
              <a:rPr dirty="0"/>
              <a:t> </a:t>
            </a:r>
            <a:r>
              <a:rPr spc="-5" dirty="0"/>
              <a:t>smart</a:t>
            </a:r>
            <a:r>
              <a:rPr spc="10" dirty="0"/>
              <a:t> </a:t>
            </a:r>
            <a:r>
              <a:rPr spc="-25" dirty="0"/>
              <a:t>contract</a:t>
            </a:r>
          </a:p>
        </p:txBody>
      </p:sp>
      <p:sp>
        <p:nvSpPr>
          <p:cNvPr id="17" name="object 17"/>
          <p:cNvSpPr/>
          <p:nvPr/>
        </p:nvSpPr>
        <p:spPr>
          <a:xfrm>
            <a:off x="5129085" y="4657432"/>
            <a:ext cx="445134" cy="612775"/>
          </a:xfrm>
          <a:custGeom>
            <a:avLst/>
            <a:gdLst/>
            <a:ahLst/>
            <a:cxnLst/>
            <a:rect l="l" t="t" r="r" b="b"/>
            <a:pathLst>
              <a:path w="445135" h="612775">
                <a:moveTo>
                  <a:pt x="0" y="389858"/>
                </a:moveTo>
                <a:lnTo>
                  <a:pt x="111279" y="389858"/>
                </a:lnTo>
                <a:lnTo>
                  <a:pt x="111279" y="0"/>
                </a:lnTo>
                <a:lnTo>
                  <a:pt x="333836" y="0"/>
                </a:lnTo>
                <a:lnTo>
                  <a:pt x="333836" y="389858"/>
                </a:lnTo>
                <a:lnTo>
                  <a:pt x="445115" y="389858"/>
                </a:lnTo>
                <a:lnTo>
                  <a:pt x="222558" y="612415"/>
                </a:lnTo>
                <a:lnTo>
                  <a:pt x="0" y="389858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43185" y="4687315"/>
            <a:ext cx="242570" cy="387350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64794" y="4088594"/>
            <a:ext cx="817244" cy="445134"/>
          </a:xfrm>
          <a:custGeom>
            <a:avLst/>
            <a:gdLst/>
            <a:ahLst/>
            <a:cxnLst/>
            <a:rect l="l" t="t" r="r" b="b"/>
            <a:pathLst>
              <a:path w="817245" h="445135">
                <a:moveTo>
                  <a:pt x="594124" y="445115"/>
                </a:moveTo>
                <a:lnTo>
                  <a:pt x="594124" y="333836"/>
                </a:lnTo>
                <a:lnTo>
                  <a:pt x="0" y="333836"/>
                </a:lnTo>
                <a:lnTo>
                  <a:pt x="0" y="111278"/>
                </a:lnTo>
                <a:lnTo>
                  <a:pt x="594124" y="111278"/>
                </a:lnTo>
                <a:lnTo>
                  <a:pt x="594124" y="0"/>
                </a:lnTo>
                <a:lnTo>
                  <a:pt x="816681" y="222558"/>
                </a:lnTo>
                <a:lnTo>
                  <a:pt x="594124" y="44511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98424" y="4183379"/>
            <a:ext cx="42925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16489" y="5279847"/>
            <a:ext cx="2888615" cy="339090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Receive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result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04175" y="4782413"/>
            <a:ext cx="2888615" cy="339090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latin typeface="Calibri"/>
                <a:cs typeface="Calibri"/>
              </a:rPr>
              <a:t>Generate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transaction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096946" y="4482312"/>
            <a:ext cx="302895" cy="297180"/>
            <a:chOff x="9096946" y="4482312"/>
            <a:chExt cx="302895" cy="297180"/>
          </a:xfrm>
        </p:grpSpPr>
        <p:sp>
          <p:nvSpPr>
            <p:cNvPr id="24" name="object 24"/>
            <p:cNvSpPr/>
            <p:nvPr/>
          </p:nvSpPr>
          <p:spPr>
            <a:xfrm>
              <a:off x="9103296" y="4488662"/>
              <a:ext cx="290195" cy="284480"/>
            </a:xfrm>
            <a:custGeom>
              <a:avLst/>
              <a:gdLst/>
              <a:ahLst/>
              <a:cxnLst/>
              <a:rect l="l" t="t" r="r" b="b"/>
              <a:pathLst>
                <a:path w="290195" h="284479">
                  <a:moveTo>
                    <a:pt x="217449" y="0"/>
                  </a:moveTo>
                  <a:lnTo>
                    <a:pt x="72478" y="0"/>
                  </a:lnTo>
                  <a:lnTo>
                    <a:pt x="72478" y="142176"/>
                  </a:lnTo>
                  <a:lnTo>
                    <a:pt x="0" y="142176"/>
                  </a:lnTo>
                  <a:lnTo>
                    <a:pt x="144957" y="284365"/>
                  </a:lnTo>
                  <a:lnTo>
                    <a:pt x="289928" y="142176"/>
                  </a:lnTo>
                  <a:lnTo>
                    <a:pt x="217449" y="142176"/>
                  </a:lnTo>
                  <a:lnTo>
                    <a:pt x="21744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03296" y="4488662"/>
              <a:ext cx="290195" cy="284480"/>
            </a:xfrm>
            <a:custGeom>
              <a:avLst/>
              <a:gdLst/>
              <a:ahLst/>
              <a:cxnLst/>
              <a:rect l="l" t="t" r="r" b="b"/>
              <a:pathLst>
                <a:path w="290195" h="284479">
                  <a:moveTo>
                    <a:pt x="0" y="142178"/>
                  </a:moveTo>
                  <a:lnTo>
                    <a:pt x="72483" y="142178"/>
                  </a:lnTo>
                  <a:lnTo>
                    <a:pt x="72483" y="0"/>
                  </a:lnTo>
                  <a:lnTo>
                    <a:pt x="217449" y="0"/>
                  </a:lnTo>
                  <a:lnTo>
                    <a:pt x="217449" y="142178"/>
                  </a:lnTo>
                  <a:lnTo>
                    <a:pt x="289932" y="142178"/>
                  </a:lnTo>
                  <a:lnTo>
                    <a:pt x="144966" y="284356"/>
                  </a:lnTo>
                  <a:lnTo>
                    <a:pt x="0" y="14217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804175" y="4141876"/>
            <a:ext cx="2888615" cy="339090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95985">
              <a:lnSpc>
                <a:spcPct val="100000"/>
              </a:lnSpc>
              <a:spcBef>
                <a:spcPts val="250"/>
              </a:spcBef>
            </a:pPr>
            <a:r>
              <a:rPr sz="1600" spc="-25" dirty="0">
                <a:latin typeface="Calibri"/>
                <a:cs typeface="Calibri"/>
              </a:rPr>
              <a:t>Pay </a:t>
            </a:r>
            <a:r>
              <a:rPr sz="1600" spc="-5" dirty="0">
                <a:latin typeface="Calibri"/>
                <a:cs typeface="Calibri"/>
              </a:rPr>
              <a:t>some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gas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012443"/>
            <a:ext cx="74009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latin typeface="Calibri Light"/>
                <a:cs typeface="Calibri Light"/>
              </a:rPr>
              <a:t>Transactions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tab: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Copy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the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created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contract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address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2103120"/>
            <a:ext cx="12189460" cy="4166870"/>
            <a:chOff x="0" y="2103120"/>
            <a:chExt cx="12189460" cy="4166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03120"/>
              <a:ext cx="12188952" cy="4166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" y="2298192"/>
              <a:ext cx="11911584" cy="3581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94637" y="102109"/>
            <a:ext cx="19983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Calibri Light"/>
                <a:cs typeface="Calibri Light"/>
              </a:rPr>
              <a:t>Ganache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735075"/>
            <a:ext cx="988695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80"/>
              </a:lnSpc>
              <a:spcBef>
                <a:spcPts val="100"/>
              </a:spcBef>
            </a:pPr>
            <a:r>
              <a:rPr sz="2800" spc="-5" dirty="0">
                <a:latin typeface="Calibri Light"/>
                <a:cs typeface="Calibri Light"/>
              </a:rPr>
              <a:t>Copy</a:t>
            </a:r>
            <a:r>
              <a:rPr sz="2800" spc="-2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the</a:t>
            </a:r>
            <a:r>
              <a:rPr sz="2800" spc="-2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ABI</a:t>
            </a:r>
            <a:endParaRPr sz="2800">
              <a:latin typeface="Calibri Light"/>
              <a:cs typeface="Calibri Light"/>
            </a:endParaRPr>
          </a:p>
          <a:p>
            <a:pPr marL="12700" marR="5080">
              <a:lnSpc>
                <a:spcPts val="3000"/>
              </a:lnSpc>
              <a:spcBef>
                <a:spcPts val="220"/>
              </a:spcBef>
            </a:pPr>
            <a:r>
              <a:rPr sz="2800" spc="-5" dirty="0">
                <a:latin typeface="Calibri Light"/>
                <a:cs typeface="Calibri Light"/>
              </a:rPr>
              <a:t>(ABI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is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the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interface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that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tells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MyEtherWallet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how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to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interact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with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the </a:t>
            </a:r>
            <a:r>
              <a:rPr sz="2800" spc="-615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contract)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0"/>
            <a:ext cx="1386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R</a:t>
            </a:r>
            <a:r>
              <a:rPr dirty="0"/>
              <a:t>e</a:t>
            </a:r>
            <a:r>
              <a:rPr spc="-10" dirty="0"/>
              <a:t>m</a:t>
            </a:r>
            <a:r>
              <a:rPr dirty="0"/>
              <a:t>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2066544"/>
            <a:ext cx="11104245" cy="4258310"/>
            <a:chOff x="643127" y="2066544"/>
            <a:chExt cx="11104245" cy="4258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2066544"/>
              <a:ext cx="11103864" cy="4258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258568"/>
              <a:ext cx="10515600" cy="36728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36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31442"/>
            <a:ext cx="997839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80"/>
              </a:lnSpc>
              <a:spcBef>
                <a:spcPts val="100"/>
              </a:spcBef>
            </a:pPr>
            <a:r>
              <a:rPr sz="2800" spc="-15" dirty="0">
                <a:latin typeface="Calibri Light"/>
                <a:cs typeface="Calibri Light"/>
              </a:rPr>
              <a:t>Contracts</a:t>
            </a:r>
            <a:r>
              <a:rPr sz="2800" spc="-25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tab:</a:t>
            </a:r>
            <a:endParaRPr sz="2800">
              <a:latin typeface="Calibri Light"/>
              <a:cs typeface="Calibri Light"/>
            </a:endParaRPr>
          </a:p>
          <a:p>
            <a:pPr marL="12700" marR="5080">
              <a:lnSpc>
                <a:spcPts val="3000"/>
              </a:lnSpc>
              <a:spcBef>
                <a:spcPts val="220"/>
              </a:spcBef>
            </a:pPr>
            <a:r>
              <a:rPr sz="2800" spc="-20" dirty="0">
                <a:latin typeface="Calibri Light"/>
                <a:cs typeface="Calibri Light"/>
              </a:rPr>
              <a:t>Interact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with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Contract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dirty="0">
                <a:latin typeface="Calibri Light"/>
                <a:cs typeface="Calibri Light"/>
              </a:rPr>
              <a:t>=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25" dirty="0">
                <a:latin typeface="Calibri Light"/>
                <a:cs typeface="Calibri Light"/>
              </a:rPr>
              <a:t>Paste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the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contract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address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from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Ganache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and </a:t>
            </a:r>
            <a:r>
              <a:rPr sz="2800" spc="-61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the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ABI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from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Remix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935479"/>
            <a:ext cx="12189460" cy="4758055"/>
            <a:chOff x="0" y="1935479"/>
            <a:chExt cx="12189460" cy="47580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35479"/>
              <a:ext cx="12188952" cy="47579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43" y="2127503"/>
              <a:ext cx="12021312" cy="41757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MyEtherWallet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789" y="28957"/>
            <a:ext cx="9438640" cy="151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MyEtherWallet</a:t>
            </a:r>
          </a:p>
          <a:p>
            <a:pPr marL="23495" marR="5080">
              <a:lnSpc>
                <a:spcPts val="3000"/>
              </a:lnSpc>
              <a:spcBef>
                <a:spcPts val="459"/>
              </a:spcBef>
            </a:pPr>
            <a:r>
              <a:rPr sz="2800" spc="-70" dirty="0"/>
              <a:t>You</a:t>
            </a:r>
            <a:r>
              <a:rPr sz="2800" dirty="0"/>
              <a:t> </a:t>
            </a:r>
            <a:r>
              <a:rPr sz="2800" spc="-5" dirty="0"/>
              <a:t>now</a:t>
            </a:r>
            <a:r>
              <a:rPr sz="2800" spc="5" dirty="0"/>
              <a:t> </a:t>
            </a:r>
            <a:r>
              <a:rPr sz="2800" spc="-15" dirty="0"/>
              <a:t>can</a:t>
            </a:r>
            <a:r>
              <a:rPr sz="2800" spc="-5" dirty="0"/>
              <a:t> </a:t>
            </a:r>
            <a:r>
              <a:rPr sz="2800" spc="-20" dirty="0"/>
              <a:t>interact</a:t>
            </a:r>
            <a:r>
              <a:rPr sz="2800" spc="5" dirty="0"/>
              <a:t> </a:t>
            </a:r>
            <a:r>
              <a:rPr sz="2800" spc="-5" dirty="0"/>
              <a:t>with</a:t>
            </a:r>
            <a:r>
              <a:rPr sz="2800" dirty="0"/>
              <a:t> </a:t>
            </a:r>
            <a:r>
              <a:rPr sz="2800" spc="-5" dirty="0"/>
              <a:t>the</a:t>
            </a:r>
            <a:r>
              <a:rPr sz="2800" spc="5" dirty="0"/>
              <a:t> </a:t>
            </a:r>
            <a:r>
              <a:rPr sz="2800" spc="-20" dirty="0"/>
              <a:t>contract</a:t>
            </a:r>
            <a:r>
              <a:rPr sz="2800" spc="5" dirty="0"/>
              <a:t> </a:t>
            </a:r>
            <a:r>
              <a:rPr sz="2800" spc="-10" dirty="0"/>
              <a:t>by</a:t>
            </a:r>
            <a:r>
              <a:rPr sz="2800" spc="5" dirty="0"/>
              <a:t> </a:t>
            </a:r>
            <a:r>
              <a:rPr sz="2800" spc="-5" dirty="0"/>
              <a:t>selecting</a:t>
            </a:r>
            <a:r>
              <a:rPr sz="2800" spc="5" dirty="0"/>
              <a:t> </a:t>
            </a:r>
            <a:r>
              <a:rPr sz="2800" dirty="0"/>
              <a:t>a</a:t>
            </a:r>
            <a:r>
              <a:rPr sz="2800" spc="-5" dirty="0"/>
              <a:t> function and </a:t>
            </a:r>
            <a:r>
              <a:rPr sz="2800" spc="-620" dirty="0"/>
              <a:t> </a:t>
            </a:r>
            <a:r>
              <a:rPr sz="2800" spc="-15" dirty="0"/>
              <a:t>invoking</a:t>
            </a:r>
            <a:r>
              <a:rPr sz="2800" dirty="0"/>
              <a:t> </a:t>
            </a:r>
            <a:r>
              <a:rPr sz="2800" spc="-10" dirty="0"/>
              <a:t>it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700783" y="1411224"/>
            <a:ext cx="8254365" cy="5447030"/>
            <a:chOff x="1700783" y="1411224"/>
            <a:chExt cx="8254365" cy="5447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0783" y="1411224"/>
              <a:ext cx="8253983" cy="5446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807" y="1603248"/>
              <a:ext cx="7671816" cy="52029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071372"/>
            <a:ext cx="9799320" cy="139128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sz="3200" dirty="0">
                <a:latin typeface="Calibri Light"/>
                <a:cs typeface="Calibri Light"/>
              </a:rPr>
              <a:t>If</a:t>
            </a:r>
            <a:r>
              <a:rPr sz="3200" spc="5" dirty="0">
                <a:latin typeface="Calibri Light"/>
                <a:cs typeface="Calibri Light"/>
              </a:rPr>
              <a:t> </a:t>
            </a:r>
            <a:r>
              <a:rPr sz="3200" spc="-15" dirty="0">
                <a:latin typeface="Calibri Light"/>
                <a:cs typeface="Calibri Light"/>
              </a:rPr>
              <a:t>you</a:t>
            </a:r>
            <a:r>
              <a:rPr sz="3200" dirty="0">
                <a:latin typeface="Calibri Light"/>
                <a:cs typeface="Calibri Light"/>
              </a:rPr>
              <a:t> select </a:t>
            </a:r>
            <a:r>
              <a:rPr sz="3200" spc="-5" dirty="0">
                <a:latin typeface="Calibri Light"/>
                <a:cs typeface="Calibri Light"/>
              </a:rPr>
              <a:t>the</a:t>
            </a:r>
            <a:r>
              <a:rPr sz="3200" spc="5" dirty="0">
                <a:latin typeface="Calibri Light"/>
                <a:cs typeface="Calibri Light"/>
              </a:rPr>
              <a:t> </a:t>
            </a:r>
            <a:r>
              <a:rPr sz="3200" spc="-30" dirty="0">
                <a:latin typeface="Calibri Light"/>
                <a:cs typeface="Calibri Light"/>
              </a:rPr>
              <a:t>getValue</a:t>
            </a:r>
            <a:r>
              <a:rPr sz="3200" spc="5" dirty="0">
                <a:latin typeface="Calibri Light"/>
                <a:cs typeface="Calibri Light"/>
              </a:rPr>
              <a:t> </a:t>
            </a:r>
            <a:r>
              <a:rPr sz="3200" dirty="0">
                <a:latin typeface="Calibri Light"/>
                <a:cs typeface="Calibri Light"/>
              </a:rPr>
              <a:t>function</a:t>
            </a:r>
            <a:r>
              <a:rPr sz="3200" spc="-5" dirty="0">
                <a:latin typeface="Calibri Light"/>
                <a:cs typeface="Calibri Light"/>
              </a:rPr>
              <a:t> </a:t>
            </a:r>
            <a:r>
              <a:rPr sz="3200" spc="-15" dirty="0">
                <a:latin typeface="Calibri Light"/>
                <a:cs typeface="Calibri Light"/>
              </a:rPr>
              <a:t>you</a:t>
            </a:r>
            <a:r>
              <a:rPr sz="3200" dirty="0">
                <a:latin typeface="Calibri Light"/>
                <a:cs typeface="Calibri Light"/>
              </a:rPr>
              <a:t> will </a:t>
            </a:r>
            <a:r>
              <a:rPr sz="3200" spc="-10" dirty="0">
                <a:latin typeface="Calibri Light"/>
                <a:cs typeface="Calibri Light"/>
              </a:rPr>
              <a:t>receive</a:t>
            </a:r>
            <a:r>
              <a:rPr sz="3200" dirty="0">
                <a:latin typeface="Calibri Light"/>
                <a:cs typeface="Calibri Light"/>
              </a:rPr>
              <a:t> </a:t>
            </a:r>
            <a:r>
              <a:rPr sz="3200" spc="-5" dirty="0">
                <a:latin typeface="Calibri Light"/>
                <a:cs typeface="Calibri Light"/>
              </a:rPr>
              <a:t>the</a:t>
            </a:r>
            <a:r>
              <a:rPr sz="3200" spc="5" dirty="0">
                <a:latin typeface="Calibri Light"/>
                <a:cs typeface="Calibri Light"/>
              </a:rPr>
              <a:t> </a:t>
            </a:r>
            <a:r>
              <a:rPr sz="3200" spc="-10" dirty="0">
                <a:latin typeface="Calibri Light"/>
                <a:cs typeface="Calibri Light"/>
              </a:rPr>
              <a:t>value </a:t>
            </a:r>
            <a:r>
              <a:rPr sz="3200" spc="-705" dirty="0">
                <a:latin typeface="Calibri Light"/>
                <a:cs typeface="Calibri Light"/>
              </a:rPr>
              <a:t> </a:t>
            </a:r>
            <a:r>
              <a:rPr sz="3200" spc="-5" dirty="0">
                <a:latin typeface="Calibri Light"/>
                <a:cs typeface="Calibri Light"/>
              </a:rPr>
              <a:t>without </a:t>
            </a:r>
            <a:r>
              <a:rPr sz="3200" spc="-10" dirty="0">
                <a:latin typeface="Calibri Light"/>
                <a:cs typeface="Calibri Light"/>
              </a:rPr>
              <a:t>paying</a:t>
            </a:r>
            <a:r>
              <a:rPr sz="3200" dirty="0">
                <a:latin typeface="Calibri Light"/>
                <a:cs typeface="Calibri Light"/>
              </a:rPr>
              <a:t> </a:t>
            </a:r>
            <a:r>
              <a:rPr sz="3200" spc="-20" dirty="0">
                <a:latin typeface="Calibri Light"/>
                <a:cs typeface="Calibri Light"/>
              </a:rPr>
              <a:t>any</a:t>
            </a:r>
            <a:r>
              <a:rPr sz="3200" dirty="0">
                <a:latin typeface="Calibri Light"/>
                <a:cs typeface="Calibri Light"/>
              </a:rPr>
              <a:t> </a:t>
            </a:r>
            <a:r>
              <a:rPr sz="3200" spc="-20" dirty="0">
                <a:latin typeface="Calibri Light"/>
                <a:cs typeface="Calibri Light"/>
              </a:rPr>
              <a:t>gas</a:t>
            </a:r>
            <a:endParaRPr sz="3200">
              <a:latin typeface="Calibri Light"/>
              <a:cs typeface="Calibri Light"/>
            </a:endParaRPr>
          </a:p>
          <a:p>
            <a:pPr marL="12700">
              <a:lnSpc>
                <a:spcPts val="3350"/>
              </a:lnSpc>
            </a:pPr>
            <a:r>
              <a:rPr sz="3200" spc="-10" dirty="0">
                <a:latin typeface="Calibri Light"/>
                <a:cs typeface="Calibri Light"/>
              </a:rPr>
              <a:t>(There</a:t>
            </a:r>
            <a:r>
              <a:rPr sz="3200" dirty="0">
                <a:latin typeface="Calibri Light"/>
                <a:cs typeface="Calibri Light"/>
              </a:rPr>
              <a:t> is</a:t>
            </a:r>
            <a:r>
              <a:rPr sz="3200" spc="-5" dirty="0">
                <a:latin typeface="Calibri Light"/>
                <a:cs typeface="Calibri Light"/>
              </a:rPr>
              <a:t> no</a:t>
            </a:r>
            <a:r>
              <a:rPr sz="3200" dirty="0">
                <a:latin typeface="Calibri Light"/>
                <a:cs typeface="Calibri Light"/>
              </a:rPr>
              <a:t> </a:t>
            </a:r>
            <a:r>
              <a:rPr sz="3200" spc="-10" dirty="0">
                <a:latin typeface="Calibri Light"/>
                <a:cs typeface="Calibri Light"/>
              </a:rPr>
              <a:t>operation</a:t>
            </a:r>
            <a:r>
              <a:rPr sz="3200" dirty="0">
                <a:latin typeface="Calibri Light"/>
                <a:cs typeface="Calibri Light"/>
              </a:rPr>
              <a:t> </a:t>
            </a:r>
            <a:r>
              <a:rPr sz="3200" spc="-20" dirty="0">
                <a:latin typeface="Calibri Light"/>
                <a:cs typeface="Calibri Light"/>
              </a:rPr>
              <a:t>cost</a:t>
            </a:r>
            <a:r>
              <a:rPr sz="3200" spc="-10" dirty="0">
                <a:latin typeface="Calibri Light"/>
                <a:cs typeface="Calibri Light"/>
              </a:rPr>
              <a:t> </a:t>
            </a:r>
            <a:r>
              <a:rPr sz="3200" spc="-25" dirty="0">
                <a:latin typeface="Calibri Light"/>
                <a:cs typeface="Calibri Light"/>
              </a:rPr>
              <a:t>for</a:t>
            </a:r>
            <a:r>
              <a:rPr sz="3200" spc="-10" dirty="0">
                <a:latin typeface="Calibri Light"/>
                <a:cs typeface="Calibri Light"/>
              </a:rPr>
              <a:t> </a:t>
            </a:r>
            <a:r>
              <a:rPr sz="3200" spc="-15" dirty="0">
                <a:latin typeface="Calibri Light"/>
                <a:cs typeface="Calibri Light"/>
              </a:rPr>
              <a:t>getting</a:t>
            </a:r>
            <a:r>
              <a:rPr sz="3200" spc="-5" dirty="0">
                <a:latin typeface="Calibri Light"/>
                <a:cs typeface="Calibri Light"/>
              </a:rPr>
              <a:t> </a:t>
            </a:r>
            <a:r>
              <a:rPr sz="3200" spc="-10" dirty="0">
                <a:latin typeface="Calibri Light"/>
                <a:cs typeface="Calibri Light"/>
              </a:rPr>
              <a:t>information)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43127" y="2490216"/>
            <a:ext cx="11104245" cy="3218815"/>
            <a:chOff x="643127" y="2490216"/>
            <a:chExt cx="11104245" cy="3218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2490216"/>
              <a:ext cx="11103864" cy="32186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685288"/>
              <a:ext cx="10515600" cy="263347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144780"/>
            <a:ext cx="3396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MyEtherWallet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7472" y="1368552"/>
            <a:ext cx="11695430" cy="5489575"/>
            <a:chOff x="347472" y="1368552"/>
            <a:chExt cx="11695430" cy="5489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472" y="1639824"/>
              <a:ext cx="6903720" cy="34808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544" y="1834896"/>
              <a:ext cx="6318504" cy="2895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0" y="1368552"/>
              <a:ext cx="5794248" cy="5489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0424" y="1560576"/>
              <a:ext cx="5209032" cy="52974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76352" y="3782860"/>
              <a:ext cx="1978025" cy="671830"/>
            </a:xfrm>
            <a:custGeom>
              <a:avLst/>
              <a:gdLst/>
              <a:ahLst/>
              <a:cxnLst/>
              <a:rect l="l" t="t" r="r" b="b"/>
              <a:pathLst>
                <a:path w="1978025" h="671829">
                  <a:moveTo>
                    <a:pt x="1805507" y="54559"/>
                  </a:moveTo>
                  <a:lnTo>
                    <a:pt x="0" y="616889"/>
                  </a:lnTo>
                  <a:lnTo>
                    <a:pt x="16992" y="671461"/>
                  </a:lnTo>
                  <a:lnTo>
                    <a:pt x="1822498" y="109119"/>
                  </a:lnTo>
                  <a:lnTo>
                    <a:pt x="1805507" y="54559"/>
                  </a:lnTo>
                  <a:close/>
                </a:path>
                <a:path w="1978025" h="671829">
                  <a:moveTo>
                    <a:pt x="1961878" y="46062"/>
                  </a:moveTo>
                  <a:lnTo>
                    <a:pt x="1832787" y="46062"/>
                  </a:lnTo>
                  <a:lnTo>
                    <a:pt x="1849780" y="100622"/>
                  </a:lnTo>
                  <a:lnTo>
                    <a:pt x="1822498" y="109119"/>
                  </a:lnTo>
                  <a:lnTo>
                    <a:pt x="1839493" y="163690"/>
                  </a:lnTo>
                  <a:lnTo>
                    <a:pt x="1961878" y="46062"/>
                  </a:lnTo>
                  <a:close/>
                </a:path>
                <a:path w="1978025" h="671829">
                  <a:moveTo>
                    <a:pt x="1832787" y="46062"/>
                  </a:moveTo>
                  <a:lnTo>
                    <a:pt x="1805507" y="54559"/>
                  </a:lnTo>
                  <a:lnTo>
                    <a:pt x="1822498" y="109119"/>
                  </a:lnTo>
                  <a:lnTo>
                    <a:pt x="1849780" y="100622"/>
                  </a:lnTo>
                  <a:lnTo>
                    <a:pt x="1832787" y="46062"/>
                  </a:lnTo>
                  <a:close/>
                </a:path>
                <a:path w="1978025" h="671829">
                  <a:moveTo>
                    <a:pt x="1788515" y="0"/>
                  </a:moveTo>
                  <a:lnTo>
                    <a:pt x="1805507" y="54559"/>
                  </a:lnTo>
                  <a:lnTo>
                    <a:pt x="1832787" y="46062"/>
                  </a:lnTo>
                  <a:lnTo>
                    <a:pt x="1961878" y="46062"/>
                  </a:lnTo>
                  <a:lnTo>
                    <a:pt x="1977694" y="30861"/>
                  </a:lnTo>
                  <a:lnTo>
                    <a:pt x="17885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5789" y="0"/>
            <a:ext cx="10249535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0"/>
              </a:spcBef>
            </a:pPr>
            <a:r>
              <a:rPr spc="-20" dirty="0"/>
              <a:t>MyEtherWallet</a:t>
            </a:r>
          </a:p>
          <a:p>
            <a:pPr marL="23495" marR="5080">
              <a:lnSpc>
                <a:spcPts val="3500"/>
              </a:lnSpc>
              <a:spcBef>
                <a:spcPts val="135"/>
              </a:spcBef>
            </a:pPr>
            <a:r>
              <a:rPr sz="3200" dirty="0"/>
              <a:t>If</a:t>
            </a:r>
            <a:r>
              <a:rPr sz="3200" spc="5" dirty="0"/>
              <a:t> </a:t>
            </a:r>
            <a:r>
              <a:rPr sz="3200" spc="-15" dirty="0"/>
              <a:t>you</a:t>
            </a:r>
            <a:r>
              <a:rPr sz="3200" spc="5" dirty="0"/>
              <a:t> </a:t>
            </a:r>
            <a:r>
              <a:rPr sz="3200" dirty="0"/>
              <a:t>choose</a:t>
            </a:r>
            <a:r>
              <a:rPr sz="3200" spc="5" dirty="0"/>
              <a:t> </a:t>
            </a:r>
            <a:r>
              <a:rPr sz="3200" dirty="0"/>
              <a:t>a</a:t>
            </a:r>
            <a:r>
              <a:rPr sz="3200" spc="10" dirty="0"/>
              <a:t> </a:t>
            </a:r>
            <a:r>
              <a:rPr sz="3200" dirty="0"/>
              <a:t>function </a:t>
            </a:r>
            <a:r>
              <a:rPr sz="3200" spc="-10" dirty="0"/>
              <a:t>that</a:t>
            </a:r>
            <a:r>
              <a:rPr sz="3200" dirty="0"/>
              <a:t> </a:t>
            </a:r>
            <a:r>
              <a:rPr sz="3200" spc="-15" dirty="0"/>
              <a:t>updates</a:t>
            </a:r>
            <a:r>
              <a:rPr sz="3200" spc="5" dirty="0"/>
              <a:t> </a:t>
            </a:r>
            <a:r>
              <a:rPr sz="3200" spc="-5" dirty="0"/>
              <a:t>the</a:t>
            </a:r>
            <a:r>
              <a:rPr sz="3200" spc="5" dirty="0"/>
              <a:t> </a:t>
            </a:r>
            <a:r>
              <a:rPr sz="3200" spc="-35" dirty="0"/>
              <a:t>state</a:t>
            </a:r>
            <a:r>
              <a:rPr sz="3200" spc="10" dirty="0"/>
              <a:t> </a:t>
            </a:r>
            <a:r>
              <a:rPr sz="3200" dirty="0"/>
              <a:t>of</a:t>
            </a:r>
            <a:r>
              <a:rPr sz="3200" spc="10" dirty="0"/>
              <a:t> </a:t>
            </a:r>
            <a:r>
              <a:rPr sz="3200" spc="-5" dirty="0"/>
              <a:t>the</a:t>
            </a:r>
            <a:r>
              <a:rPr sz="3200" spc="5" dirty="0"/>
              <a:t> </a:t>
            </a:r>
            <a:r>
              <a:rPr sz="3200" spc="-20" dirty="0"/>
              <a:t>contract, </a:t>
            </a:r>
            <a:r>
              <a:rPr sz="3200" spc="-705" dirty="0"/>
              <a:t> </a:t>
            </a:r>
            <a:r>
              <a:rPr sz="3200" spc="-15" dirty="0"/>
              <a:t>you</a:t>
            </a:r>
            <a:r>
              <a:rPr sz="3200" spc="-5" dirty="0"/>
              <a:t> </a:t>
            </a:r>
            <a:r>
              <a:rPr sz="3200" dirty="0"/>
              <a:t>will need</a:t>
            </a:r>
            <a:r>
              <a:rPr sz="3200" spc="-5" dirty="0"/>
              <a:t> </a:t>
            </a:r>
            <a:r>
              <a:rPr sz="3200" spc="-20" dirty="0"/>
              <a:t>to</a:t>
            </a:r>
            <a:r>
              <a:rPr sz="3200" spc="5" dirty="0"/>
              <a:t> </a:t>
            </a:r>
            <a:r>
              <a:rPr sz="3200" spc="-20" dirty="0"/>
              <a:t>pay</a:t>
            </a:r>
            <a:r>
              <a:rPr sz="3200" dirty="0"/>
              <a:t> </a:t>
            </a:r>
            <a:r>
              <a:rPr sz="3200" spc="-20" dirty="0"/>
              <a:t>gas</a:t>
            </a:r>
            <a:r>
              <a:rPr sz="3200" dirty="0"/>
              <a:t> </a:t>
            </a:r>
            <a:r>
              <a:rPr sz="3200" spc="-25" dirty="0"/>
              <a:t>for</a:t>
            </a:r>
            <a:r>
              <a:rPr sz="3200" spc="-5" dirty="0"/>
              <a:t> </a:t>
            </a:r>
            <a:r>
              <a:rPr sz="3200" dirty="0"/>
              <a:t>it</a:t>
            </a:r>
            <a:r>
              <a:rPr sz="3200" spc="-5" dirty="0"/>
              <a:t> </a:t>
            </a:r>
            <a:r>
              <a:rPr sz="3200" dirty="0"/>
              <a:t>in</a:t>
            </a:r>
            <a:r>
              <a:rPr sz="3200" spc="-5" dirty="0"/>
              <a:t> </a:t>
            </a:r>
            <a:r>
              <a:rPr sz="3200" dirty="0"/>
              <a:t>a</a:t>
            </a:r>
            <a:r>
              <a:rPr sz="3200" spc="5" dirty="0"/>
              <a:t> </a:t>
            </a:r>
            <a:r>
              <a:rPr sz="3200" spc="-10" dirty="0"/>
              <a:t>transaction.</a:t>
            </a:r>
            <a:endParaRPr sz="32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40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1011" y="611124"/>
            <a:ext cx="81908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Create</a:t>
            </a:r>
            <a:r>
              <a:rPr spc="-15" dirty="0"/>
              <a:t> </a:t>
            </a:r>
            <a:r>
              <a:rPr spc="-20" dirty="0"/>
              <a:t>Custom</a:t>
            </a:r>
            <a:r>
              <a:rPr spc="-10" dirty="0"/>
              <a:t> </a:t>
            </a:r>
            <a:r>
              <a:rPr spc="-20" dirty="0"/>
              <a:t>Ethereum</a:t>
            </a:r>
            <a:r>
              <a:rPr spc="-10" dirty="0"/>
              <a:t> Blockchain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8"/>
            <a:ext cx="9996170" cy="33845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718820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Instead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using </a:t>
            </a:r>
            <a:r>
              <a:rPr sz="2800" spc="-5" dirty="0">
                <a:latin typeface="Calibri"/>
                <a:cs typeface="Calibri"/>
              </a:rPr>
              <a:t>Ganache with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default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properties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private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blockchain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own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blockchain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Install</a:t>
            </a:r>
            <a:r>
              <a:rPr sz="2800" spc="-10" dirty="0">
                <a:latin typeface="Calibri"/>
                <a:cs typeface="Calibri"/>
              </a:rPr>
              <a:t> Geth: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implementations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Ethereum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written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Go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Create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genesis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Create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storage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blockchain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Deploy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blockchain</a:t>
            </a:r>
            <a:r>
              <a:rPr sz="2800" spc="-5" dirty="0">
                <a:latin typeface="Calibri"/>
                <a:cs typeface="Calibri"/>
              </a:rPr>
              <a:t> nodes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Connect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MyEtherWallet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blockchain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interact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60720" y="1642872"/>
            <a:ext cx="6428740" cy="4678680"/>
            <a:chOff x="5760720" y="1642872"/>
            <a:chExt cx="6428740" cy="4678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0" y="1642872"/>
              <a:ext cx="6428232" cy="46786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6300" y="1837373"/>
              <a:ext cx="6096000" cy="409108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629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Smart</a:t>
            </a:r>
            <a:r>
              <a:rPr spc="-40" dirty="0"/>
              <a:t> </a:t>
            </a:r>
            <a:r>
              <a:rPr spc="-20" dirty="0"/>
              <a:t>Contracts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70602" y="642162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1445260"/>
            <a:ext cx="4893310" cy="15525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form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Stored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blockchain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Executes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under </a:t>
            </a:r>
            <a:r>
              <a:rPr sz="2800" spc="-15" dirty="0">
                <a:latin typeface="Calibri"/>
                <a:cs typeface="Calibri"/>
              </a:rPr>
              <a:t>given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conditions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390" y="6095491"/>
            <a:ext cx="1048258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-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K.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Delmolino,</a:t>
            </a:r>
            <a:r>
              <a:rPr sz="1800" spc="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M.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Arnett,</a:t>
            </a:r>
            <a:r>
              <a:rPr sz="1800" spc="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A.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E.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Kosba,</a:t>
            </a:r>
            <a:r>
              <a:rPr sz="1800" spc="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A.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22222"/>
                </a:solidFill>
                <a:latin typeface="Calibri"/>
                <a:cs typeface="Calibri"/>
              </a:rPr>
              <a:t>Miller,</a:t>
            </a:r>
            <a:r>
              <a:rPr sz="1800" spc="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E.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Shi,</a:t>
            </a:r>
            <a:r>
              <a:rPr sz="1800" spc="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“Step</a:t>
            </a:r>
            <a:r>
              <a:rPr sz="1800" spc="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by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Step</a:t>
            </a:r>
            <a:r>
              <a:rPr sz="1800" spc="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222222"/>
                </a:solidFill>
                <a:latin typeface="Calibri"/>
                <a:cs typeface="Calibri"/>
              </a:rPr>
              <a:t>Towards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Creating</a:t>
            </a:r>
            <a:r>
              <a:rPr sz="1800" spc="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22222"/>
                </a:solidFill>
                <a:latin typeface="Calibri"/>
                <a:cs typeface="Calibri"/>
              </a:rPr>
              <a:t>Safe</a:t>
            </a:r>
            <a:r>
              <a:rPr sz="1800" spc="1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Smart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Contract: </a:t>
            </a:r>
            <a:r>
              <a:rPr sz="1800" spc="-39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Lessons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Insights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a</a:t>
            </a:r>
            <a:r>
              <a:rPr sz="1800" spc="1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Cryptocurrency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22222"/>
                </a:solidFill>
                <a:latin typeface="Calibri"/>
                <a:cs typeface="Calibri"/>
              </a:rPr>
              <a:t>Lab,”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i="1" spc="-15" dirty="0">
                <a:solidFill>
                  <a:srgbClr val="222222"/>
                </a:solidFill>
                <a:latin typeface="Calibri"/>
                <a:cs typeface="Calibri"/>
              </a:rPr>
              <a:t>IACR</a:t>
            </a:r>
            <a:r>
              <a:rPr sz="1800" i="1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22222"/>
                </a:solidFill>
                <a:latin typeface="Calibri"/>
                <a:cs typeface="Calibri"/>
              </a:rPr>
              <a:t>Cryptology</a:t>
            </a:r>
            <a:r>
              <a:rPr sz="1800" i="1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22222"/>
                </a:solidFill>
                <a:latin typeface="Calibri"/>
                <a:cs typeface="Calibri"/>
              </a:rPr>
              <a:t>ePrint</a:t>
            </a:r>
            <a:r>
              <a:rPr sz="1800" i="1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22222"/>
                </a:solidFill>
                <a:latin typeface="Calibri"/>
                <a:cs typeface="Calibri"/>
              </a:rPr>
              <a:t>Archive</a:t>
            </a:r>
            <a:r>
              <a:rPr sz="1800" spc="-5" dirty="0">
                <a:solidFill>
                  <a:srgbClr val="222222"/>
                </a:solidFill>
                <a:latin typeface="Calibri"/>
                <a:cs typeface="Calibri"/>
              </a:rPr>
              <a:t>,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22222"/>
                </a:solidFill>
                <a:latin typeface="Calibri"/>
                <a:cs typeface="Calibri"/>
              </a:rPr>
              <a:t>vol.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2015,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p.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460,</a:t>
            </a:r>
            <a:r>
              <a:rPr sz="1800" spc="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22222"/>
                </a:solidFill>
                <a:latin typeface="Calibri"/>
                <a:cs typeface="Calibri"/>
              </a:rPr>
              <a:t>2015.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5845"/>
            <a:ext cx="2232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Geth</a:t>
            </a:r>
            <a:r>
              <a:rPr spc="-85" dirty="0"/>
              <a:t> </a:t>
            </a:r>
            <a:r>
              <a:rPr dirty="0"/>
              <a:t>help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664" y="0"/>
            <a:ext cx="7979664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5845"/>
            <a:ext cx="30937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Genesis</a:t>
            </a:r>
            <a:r>
              <a:rPr spc="-60" dirty="0"/>
              <a:t> </a:t>
            </a:r>
            <a:r>
              <a:rPr dirty="0"/>
              <a:t>block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82546"/>
            <a:ext cx="1032827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first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block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chain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json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file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stores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configuration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chain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5550915"/>
            <a:ext cx="59524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Create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store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file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genesis.json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2767" y="2060448"/>
            <a:ext cx="8881872" cy="299313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43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5845"/>
            <a:ext cx="8135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Create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35" dirty="0"/>
              <a:t>storage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the</a:t>
            </a:r>
            <a:r>
              <a:rPr spc="-10" dirty="0"/>
              <a:t> blockchain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03300"/>
            <a:ext cx="6299835" cy="15468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Go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directory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genesis.json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file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Specify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directory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spc="-10" dirty="0">
                <a:latin typeface="Calibri"/>
                <a:cs typeface="Calibri"/>
              </a:rPr>
              <a:t> blockchain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Create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storage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genesis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4816" y="2895180"/>
            <a:ext cx="8726805" cy="596265"/>
            <a:chOff x="1194816" y="2895180"/>
            <a:chExt cx="8726805" cy="5962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816" y="2901695"/>
              <a:ext cx="8726424" cy="4846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47204" y="2904705"/>
              <a:ext cx="914400" cy="577215"/>
            </a:xfrm>
            <a:custGeom>
              <a:avLst/>
              <a:gdLst/>
              <a:ahLst/>
              <a:cxnLst/>
              <a:rect l="l" t="t" r="r" b="b"/>
              <a:pathLst>
                <a:path w="914400" h="577214">
                  <a:moveTo>
                    <a:pt x="0" y="288526"/>
                  </a:moveTo>
                  <a:lnTo>
                    <a:pt x="13963" y="217483"/>
                  </a:lnTo>
                  <a:lnTo>
                    <a:pt x="53568" y="152888"/>
                  </a:lnTo>
                  <a:lnTo>
                    <a:pt x="81914" y="123685"/>
                  </a:lnTo>
                  <a:lnTo>
                    <a:pt x="115386" y="96904"/>
                  </a:lnTo>
                  <a:lnTo>
                    <a:pt x="153555" y="72817"/>
                  </a:lnTo>
                  <a:lnTo>
                    <a:pt x="195991" y="51694"/>
                  </a:lnTo>
                  <a:lnTo>
                    <a:pt x="242267" y="33805"/>
                  </a:lnTo>
                  <a:lnTo>
                    <a:pt x="291955" y="19421"/>
                  </a:lnTo>
                  <a:lnTo>
                    <a:pt x="344625" y="8811"/>
                  </a:lnTo>
                  <a:lnTo>
                    <a:pt x="399849" y="2248"/>
                  </a:lnTo>
                  <a:lnTo>
                    <a:pt x="457200" y="0"/>
                  </a:lnTo>
                  <a:lnTo>
                    <a:pt x="514550" y="2248"/>
                  </a:lnTo>
                  <a:lnTo>
                    <a:pt x="569775" y="8811"/>
                  </a:lnTo>
                  <a:lnTo>
                    <a:pt x="622445" y="19421"/>
                  </a:lnTo>
                  <a:lnTo>
                    <a:pt x="672132" y="33805"/>
                  </a:lnTo>
                  <a:lnTo>
                    <a:pt x="718408" y="51694"/>
                  </a:lnTo>
                  <a:lnTo>
                    <a:pt x="760845" y="72817"/>
                  </a:lnTo>
                  <a:lnTo>
                    <a:pt x="799013" y="96904"/>
                  </a:lnTo>
                  <a:lnTo>
                    <a:pt x="832485" y="123685"/>
                  </a:lnTo>
                  <a:lnTo>
                    <a:pt x="860832" y="152888"/>
                  </a:lnTo>
                  <a:lnTo>
                    <a:pt x="883625" y="184245"/>
                  </a:lnTo>
                  <a:lnTo>
                    <a:pt x="910838" y="252334"/>
                  </a:lnTo>
                  <a:lnTo>
                    <a:pt x="914400" y="288526"/>
                  </a:lnTo>
                  <a:lnTo>
                    <a:pt x="910838" y="324718"/>
                  </a:lnTo>
                  <a:lnTo>
                    <a:pt x="883625" y="392807"/>
                  </a:lnTo>
                  <a:lnTo>
                    <a:pt x="860832" y="424164"/>
                  </a:lnTo>
                  <a:lnTo>
                    <a:pt x="832485" y="453367"/>
                  </a:lnTo>
                  <a:lnTo>
                    <a:pt x="799013" y="480148"/>
                  </a:lnTo>
                  <a:lnTo>
                    <a:pt x="760845" y="504235"/>
                  </a:lnTo>
                  <a:lnTo>
                    <a:pt x="718408" y="525358"/>
                  </a:lnTo>
                  <a:lnTo>
                    <a:pt x="672132" y="543247"/>
                  </a:lnTo>
                  <a:lnTo>
                    <a:pt x="622445" y="557632"/>
                  </a:lnTo>
                  <a:lnTo>
                    <a:pt x="569775" y="568241"/>
                  </a:lnTo>
                  <a:lnTo>
                    <a:pt x="514550" y="574805"/>
                  </a:lnTo>
                  <a:lnTo>
                    <a:pt x="457200" y="577053"/>
                  </a:lnTo>
                  <a:lnTo>
                    <a:pt x="399849" y="574805"/>
                  </a:lnTo>
                  <a:lnTo>
                    <a:pt x="344625" y="568241"/>
                  </a:lnTo>
                  <a:lnTo>
                    <a:pt x="291955" y="557632"/>
                  </a:lnTo>
                  <a:lnTo>
                    <a:pt x="242267" y="543247"/>
                  </a:lnTo>
                  <a:lnTo>
                    <a:pt x="195991" y="525358"/>
                  </a:lnTo>
                  <a:lnTo>
                    <a:pt x="153555" y="504235"/>
                  </a:lnTo>
                  <a:lnTo>
                    <a:pt x="115386" y="480148"/>
                  </a:lnTo>
                  <a:lnTo>
                    <a:pt x="81914" y="453367"/>
                  </a:lnTo>
                  <a:lnTo>
                    <a:pt x="53568" y="424164"/>
                  </a:lnTo>
                  <a:lnTo>
                    <a:pt x="30774" y="392807"/>
                  </a:lnTo>
                  <a:lnTo>
                    <a:pt x="3562" y="324718"/>
                  </a:lnTo>
                  <a:lnTo>
                    <a:pt x="0" y="288526"/>
                  </a:lnTo>
                  <a:close/>
                </a:path>
              </a:pathLst>
            </a:custGeom>
            <a:ln w="1905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80568" y="4090911"/>
            <a:ext cx="2247900" cy="646430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629285" marR="172720" indent="-448309">
              <a:lnSpc>
                <a:spcPts val="2090"/>
              </a:lnSpc>
              <a:spcBef>
                <a:spcPts val="385"/>
              </a:spcBef>
            </a:pPr>
            <a:r>
              <a:rPr sz="1800" spc="-5" dirty="0">
                <a:latin typeface="Calibri"/>
                <a:cs typeface="Calibri"/>
              </a:rPr>
              <a:t>Folder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blockchain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2791" y="3481755"/>
            <a:ext cx="6444615" cy="3376295"/>
            <a:chOff x="1002791" y="3481755"/>
            <a:chExt cx="6444615" cy="3376295"/>
          </a:xfrm>
        </p:grpSpPr>
        <p:sp>
          <p:nvSpPr>
            <p:cNvPr id="9" name="object 9"/>
            <p:cNvSpPr/>
            <p:nvPr/>
          </p:nvSpPr>
          <p:spPr>
            <a:xfrm>
              <a:off x="7361542" y="3481755"/>
              <a:ext cx="85725" cy="609600"/>
            </a:xfrm>
            <a:custGeom>
              <a:avLst/>
              <a:gdLst/>
              <a:ahLst/>
              <a:cxnLst/>
              <a:rect l="l" t="t" r="r" b="b"/>
              <a:pathLst>
                <a:path w="85725" h="609600">
                  <a:moveTo>
                    <a:pt x="57150" y="71437"/>
                  </a:moveTo>
                  <a:lnTo>
                    <a:pt x="28575" y="71437"/>
                  </a:lnTo>
                  <a:lnTo>
                    <a:pt x="28575" y="609155"/>
                  </a:lnTo>
                  <a:lnTo>
                    <a:pt x="57150" y="609155"/>
                  </a:lnTo>
                  <a:lnTo>
                    <a:pt x="57150" y="71437"/>
                  </a:lnTo>
                  <a:close/>
                </a:path>
                <a:path w="85725" h="609600">
                  <a:moveTo>
                    <a:pt x="42862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437"/>
                  </a:lnTo>
                  <a:lnTo>
                    <a:pt x="78581" y="71437"/>
                  </a:lnTo>
                  <a:lnTo>
                    <a:pt x="42862" y="0"/>
                  </a:lnTo>
                  <a:close/>
                </a:path>
                <a:path w="85725" h="609600">
                  <a:moveTo>
                    <a:pt x="78581" y="71437"/>
                  </a:moveTo>
                  <a:lnTo>
                    <a:pt x="57150" y="71437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81" y="7143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91" y="3590543"/>
              <a:ext cx="4855464" cy="32674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4815" y="3785615"/>
              <a:ext cx="4270248" cy="283464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44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3099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Inside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10" dirty="0"/>
              <a:t>Blockchain</a:t>
            </a:r>
            <a:r>
              <a:rPr spc="-5" dirty="0"/>
              <a:t> </a:t>
            </a:r>
            <a:r>
              <a:rPr spc="-15" dirty="0"/>
              <a:t>Folder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6009640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geth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folder: Store your </a:t>
            </a:r>
            <a:r>
              <a:rPr sz="2800" spc="-10" dirty="0">
                <a:latin typeface="Calibri"/>
                <a:cs typeface="Calibri"/>
              </a:rPr>
              <a:t>database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keystore: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Store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Ethereum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accounts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20511" y="2913888"/>
            <a:ext cx="5184775" cy="3456940"/>
            <a:chOff x="5620511" y="2913888"/>
            <a:chExt cx="5184775" cy="34569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0511" y="2913888"/>
              <a:ext cx="5184647" cy="34564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5583" y="3108960"/>
              <a:ext cx="4599432" cy="287121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45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7487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Start </a:t>
            </a:r>
            <a:r>
              <a:rPr dirty="0"/>
              <a:t>the</a:t>
            </a:r>
            <a:r>
              <a:rPr spc="-20" dirty="0"/>
              <a:t> </a:t>
            </a:r>
            <a:r>
              <a:rPr spc="-15" dirty="0"/>
              <a:t>Ethereum</a:t>
            </a:r>
            <a:r>
              <a:rPr spc="-20" dirty="0"/>
              <a:t> </a:t>
            </a:r>
            <a:r>
              <a:rPr dirty="0"/>
              <a:t>peer</a:t>
            </a:r>
            <a:r>
              <a:rPr spc="-25" dirty="0"/>
              <a:t> </a:t>
            </a:r>
            <a:r>
              <a:rPr dirty="0"/>
              <a:t>node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8"/>
            <a:ext cx="9501505" cy="198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Start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blockchain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7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Networkid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provides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privacy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your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Other </a:t>
            </a:r>
            <a:r>
              <a:rPr sz="2800" spc="-15" dirty="0">
                <a:latin typeface="Calibri"/>
                <a:cs typeface="Calibri"/>
              </a:rPr>
              <a:t>peers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joining</a:t>
            </a:r>
            <a:r>
              <a:rPr sz="2800" spc="-10" dirty="0">
                <a:latin typeface="Calibri"/>
                <a:cs typeface="Calibri"/>
              </a:rPr>
              <a:t> your network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must</a:t>
            </a:r>
            <a:r>
              <a:rPr sz="2800" dirty="0">
                <a:latin typeface="Calibri"/>
                <a:cs typeface="Calibri"/>
              </a:rPr>
              <a:t> use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networkid.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417064"/>
            <a:ext cx="6937248" cy="2987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46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3341"/>
            <a:ext cx="4131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Blockchain</a:t>
            </a:r>
            <a:r>
              <a:rPr spc="-75" dirty="0"/>
              <a:t> </a:t>
            </a:r>
            <a:r>
              <a:rPr spc="-25" dirty="0"/>
              <a:t>started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3127" y="1082546"/>
            <a:ext cx="2529205" cy="236982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41300" marR="5080" indent="-228600">
              <a:lnSpc>
                <a:spcPct val="89900"/>
              </a:lnSpc>
              <a:spcBef>
                <a:spcPts val="43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Type 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admin</a:t>
            </a:r>
            <a:r>
              <a:rPr sz="2800" i="1" spc="5" dirty="0">
                <a:latin typeface="Calibri"/>
                <a:cs typeface="Calibri"/>
              </a:rPr>
              <a:t>.</a:t>
            </a:r>
            <a:r>
              <a:rPr sz="2800" i="1" spc="-5" dirty="0">
                <a:latin typeface="Calibri"/>
                <a:cs typeface="Calibri"/>
              </a:rPr>
              <a:t>n</a:t>
            </a:r>
            <a:r>
              <a:rPr sz="2800" i="1" dirty="0">
                <a:latin typeface="Calibri"/>
                <a:cs typeface="Calibri"/>
              </a:rPr>
              <a:t>o</a:t>
            </a:r>
            <a:r>
              <a:rPr sz="2800" i="1" spc="-5" dirty="0">
                <a:latin typeface="Calibri"/>
                <a:cs typeface="Calibri"/>
              </a:rPr>
              <a:t>deIn</a:t>
            </a:r>
            <a:r>
              <a:rPr sz="2800" i="1" spc="-40" dirty="0">
                <a:latin typeface="Calibri"/>
                <a:cs typeface="Calibri"/>
              </a:rPr>
              <a:t>f</a:t>
            </a:r>
            <a:r>
              <a:rPr sz="2800" i="1" dirty="0">
                <a:latin typeface="Calibri"/>
                <a:cs typeface="Calibri"/>
              </a:rPr>
              <a:t>o 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get</a:t>
            </a:r>
            <a:r>
              <a:rPr sz="2800" dirty="0">
                <a:latin typeface="Calibri"/>
                <a:cs typeface="Calibri"/>
              </a:rPr>
              <a:t> the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information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about </a:t>
            </a:r>
            <a:r>
              <a:rPr sz="2800" spc="-15" dirty="0">
                <a:latin typeface="Calibri"/>
                <a:cs typeface="Calibri"/>
              </a:rPr>
              <a:t>your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current</a:t>
            </a:r>
            <a:r>
              <a:rPr sz="2800" spc="-5" dirty="0">
                <a:latin typeface="Calibri"/>
                <a:cs typeface="Calibri"/>
              </a:rPr>
              <a:t> node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40" y="688848"/>
            <a:ext cx="8580119" cy="61691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0913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Create </a:t>
            </a:r>
            <a:r>
              <a:rPr dirty="0"/>
              <a:t>an</a:t>
            </a:r>
            <a:r>
              <a:rPr spc="-20" dirty="0"/>
              <a:t> </a:t>
            </a:r>
            <a:r>
              <a:rPr spc="-15" dirty="0"/>
              <a:t>account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8"/>
            <a:ext cx="9926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Type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personal.newAccount</a:t>
            </a:r>
            <a:r>
              <a:rPr sz="2800" i="1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create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accounts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346954"/>
            <a:ext cx="4089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See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created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account(s)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320" y="2807207"/>
            <a:ext cx="5550408" cy="7741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991" y="5257800"/>
            <a:ext cx="10796016" cy="7040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48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588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155"/>
            <a:ext cx="49999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Type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i="1" spc="-30" dirty="0">
                <a:latin typeface="Calibri"/>
                <a:cs typeface="Calibri"/>
              </a:rPr>
              <a:t>miner.start()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start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5502147"/>
            <a:ext cx="4904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Type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i="1" spc="-30" dirty="0">
                <a:latin typeface="Calibri"/>
                <a:cs typeface="Calibri"/>
              </a:rPr>
              <a:t>miner.stop()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stop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mining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8352" y="2215895"/>
            <a:ext cx="6973824" cy="32796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49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5748" y="425197"/>
            <a:ext cx="24999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</a:t>
            </a:r>
            <a:r>
              <a:rPr spc="-70" dirty="0"/>
              <a:t> </a:t>
            </a:r>
            <a:r>
              <a:rPr spc="-80" dirty="0"/>
              <a:t>You!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50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8757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Smart</a:t>
            </a:r>
            <a:r>
              <a:rPr dirty="0"/>
              <a:t> </a:t>
            </a:r>
            <a:r>
              <a:rPr spc="-20" dirty="0"/>
              <a:t>Contracts</a:t>
            </a:r>
            <a:r>
              <a:rPr dirty="0"/>
              <a:t> </a:t>
            </a:r>
            <a:r>
              <a:rPr spc="-20" dirty="0"/>
              <a:t>Example</a:t>
            </a:r>
            <a:r>
              <a:rPr dirty="0"/>
              <a:t> </a:t>
            </a:r>
            <a:r>
              <a:rPr spc="-5" dirty="0"/>
              <a:t>(1/3)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33986" y="1940915"/>
            <a:ext cx="4645660" cy="4632960"/>
            <a:chOff x="5833986" y="1940915"/>
            <a:chExt cx="4645660" cy="4632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5437" y="2356483"/>
              <a:ext cx="1466062" cy="8631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5437" y="3465512"/>
              <a:ext cx="1466062" cy="293211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84199" y="1947265"/>
              <a:ext cx="3488690" cy="4620260"/>
            </a:xfrm>
            <a:custGeom>
              <a:avLst/>
              <a:gdLst/>
              <a:ahLst/>
              <a:cxnLst/>
              <a:rect l="l" t="t" r="r" b="b"/>
              <a:pathLst>
                <a:path w="3488690" h="4620259">
                  <a:moveTo>
                    <a:pt x="0" y="2310111"/>
                  </a:moveTo>
                  <a:lnTo>
                    <a:pt x="476" y="2255582"/>
                  </a:lnTo>
                  <a:lnTo>
                    <a:pt x="1898" y="2201363"/>
                  </a:lnTo>
                  <a:lnTo>
                    <a:pt x="4255" y="2147468"/>
                  </a:lnTo>
                  <a:lnTo>
                    <a:pt x="7538" y="2093910"/>
                  </a:lnTo>
                  <a:lnTo>
                    <a:pt x="11734" y="2040703"/>
                  </a:lnTo>
                  <a:lnTo>
                    <a:pt x="16835" y="1987861"/>
                  </a:lnTo>
                  <a:lnTo>
                    <a:pt x="22829" y="1935398"/>
                  </a:lnTo>
                  <a:lnTo>
                    <a:pt x="29706" y="1883329"/>
                  </a:lnTo>
                  <a:lnTo>
                    <a:pt x="37455" y="1831666"/>
                  </a:lnTo>
                  <a:lnTo>
                    <a:pt x="46067" y="1780423"/>
                  </a:lnTo>
                  <a:lnTo>
                    <a:pt x="55530" y="1729615"/>
                  </a:lnTo>
                  <a:lnTo>
                    <a:pt x="65834" y="1679255"/>
                  </a:lnTo>
                  <a:lnTo>
                    <a:pt x="76969" y="1629358"/>
                  </a:lnTo>
                  <a:lnTo>
                    <a:pt x="88923" y="1579936"/>
                  </a:lnTo>
                  <a:lnTo>
                    <a:pt x="101688" y="1531005"/>
                  </a:lnTo>
                  <a:lnTo>
                    <a:pt x="115252" y="1482577"/>
                  </a:lnTo>
                  <a:lnTo>
                    <a:pt x="129604" y="1434667"/>
                  </a:lnTo>
                  <a:lnTo>
                    <a:pt x="144735" y="1387289"/>
                  </a:lnTo>
                  <a:lnTo>
                    <a:pt x="160633" y="1340456"/>
                  </a:lnTo>
                  <a:lnTo>
                    <a:pt x="177289" y="1294182"/>
                  </a:lnTo>
                  <a:lnTo>
                    <a:pt x="194692" y="1248481"/>
                  </a:lnTo>
                  <a:lnTo>
                    <a:pt x="212831" y="1203367"/>
                  </a:lnTo>
                  <a:lnTo>
                    <a:pt x="231696" y="1158854"/>
                  </a:lnTo>
                  <a:lnTo>
                    <a:pt x="251276" y="1114956"/>
                  </a:lnTo>
                  <a:lnTo>
                    <a:pt x="271561" y="1071687"/>
                  </a:lnTo>
                  <a:lnTo>
                    <a:pt x="292541" y="1029060"/>
                  </a:lnTo>
                  <a:lnTo>
                    <a:pt x="314205" y="987089"/>
                  </a:lnTo>
                  <a:lnTo>
                    <a:pt x="336542" y="945788"/>
                  </a:lnTo>
                  <a:lnTo>
                    <a:pt x="359543" y="905172"/>
                  </a:lnTo>
                  <a:lnTo>
                    <a:pt x="383196" y="865253"/>
                  </a:lnTo>
                  <a:lnTo>
                    <a:pt x="407491" y="826047"/>
                  </a:lnTo>
                  <a:lnTo>
                    <a:pt x="432418" y="787566"/>
                  </a:lnTo>
                  <a:lnTo>
                    <a:pt x="457966" y="749824"/>
                  </a:lnTo>
                  <a:lnTo>
                    <a:pt x="484125" y="712836"/>
                  </a:lnTo>
                  <a:lnTo>
                    <a:pt x="510884" y="676615"/>
                  </a:lnTo>
                  <a:lnTo>
                    <a:pt x="538233" y="641175"/>
                  </a:lnTo>
                  <a:lnTo>
                    <a:pt x="566161" y="606530"/>
                  </a:lnTo>
                  <a:lnTo>
                    <a:pt x="594658" y="572694"/>
                  </a:lnTo>
                  <a:lnTo>
                    <a:pt x="623714" y="539681"/>
                  </a:lnTo>
                  <a:lnTo>
                    <a:pt x="653317" y="507505"/>
                  </a:lnTo>
                  <a:lnTo>
                    <a:pt x="683458" y="476178"/>
                  </a:lnTo>
                  <a:lnTo>
                    <a:pt x="714126" y="445717"/>
                  </a:lnTo>
                  <a:lnTo>
                    <a:pt x="745311" y="416133"/>
                  </a:lnTo>
                  <a:lnTo>
                    <a:pt x="777001" y="387441"/>
                  </a:lnTo>
                  <a:lnTo>
                    <a:pt x="809187" y="359656"/>
                  </a:lnTo>
                  <a:lnTo>
                    <a:pt x="841858" y="332790"/>
                  </a:lnTo>
                  <a:lnTo>
                    <a:pt x="875004" y="306858"/>
                  </a:lnTo>
                  <a:lnTo>
                    <a:pt x="908613" y="281873"/>
                  </a:lnTo>
                  <a:lnTo>
                    <a:pt x="942677" y="257850"/>
                  </a:lnTo>
                  <a:lnTo>
                    <a:pt x="977184" y="234802"/>
                  </a:lnTo>
                  <a:lnTo>
                    <a:pt x="1012123" y="212743"/>
                  </a:lnTo>
                  <a:lnTo>
                    <a:pt x="1047485" y="191687"/>
                  </a:lnTo>
                  <a:lnTo>
                    <a:pt x="1083259" y="171648"/>
                  </a:lnTo>
                  <a:lnTo>
                    <a:pt x="1119433" y="152639"/>
                  </a:lnTo>
                  <a:lnTo>
                    <a:pt x="1155999" y="134676"/>
                  </a:lnTo>
                  <a:lnTo>
                    <a:pt x="1192945" y="117770"/>
                  </a:lnTo>
                  <a:lnTo>
                    <a:pt x="1230262" y="101937"/>
                  </a:lnTo>
                  <a:lnTo>
                    <a:pt x="1267937" y="87191"/>
                  </a:lnTo>
                  <a:lnTo>
                    <a:pt x="1305962" y="73544"/>
                  </a:lnTo>
                  <a:lnTo>
                    <a:pt x="1344325" y="61011"/>
                  </a:lnTo>
                  <a:lnTo>
                    <a:pt x="1383016" y="49606"/>
                  </a:lnTo>
                  <a:lnTo>
                    <a:pt x="1422025" y="39343"/>
                  </a:lnTo>
                  <a:lnTo>
                    <a:pt x="1461340" y="30235"/>
                  </a:lnTo>
                  <a:lnTo>
                    <a:pt x="1500953" y="22296"/>
                  </a:lnTo>
                  <a:lnTo>
                    <a:pt x="1540851" y="15541"/>
                  </a:lnTo>
                  <a:lnTo>
                    <a:pt x="1581026" y="9983"/>
                  </a:lnTo>
                  <a:lnTo>
                    <a:pt x="1621465" y="5636"/>
                  </a:lnTo>
                  <a:lnTo>
                    <a:pt x="1662160" y="2514"/>
                  </a:lnTo>
                  <a:lnTo>
                    <a:pt x="1703098" y="630"/>
                  </a:lnTo>
                  <a:lnTo>
                    <a:pt x="1744270" y="0"/>
                  </a:lnTo>
                  <a:lnTo>
                    <a:pt x="1785443" y="630"/>
                  </a:lnTo>
                  <a:lnTo>
                    <a:pt x="1826381" y="2514"/>
                  </a:lnTo>
                  <a:lnTo>
                    <a:pt x="1867075" y="5636"/>
                  </a:lnTo>
                  <a:lnTo>
                    <a:pt x="1907514" y="9983"/>
                  </a:lnTo>
                  <a:lnTo>
                    <a:pt x="1947689" y="15541"/>
                  </a:lnTo>
                  <a:lnTo>
                    <a:pt x="1987587" y="22296"/>
                  </a:lnTo>
                  <a:lnTo>
                    <a:pt x="2027199" y="30235"/>
                  </a:lnTo>
                  <a:lnTo>
                    <a:pt x="2066515" y="39343"/>
                  </a:lnTo>
                  <a:lnTo>
                    <a:pt x="2105523" y="49606"/>
                  </a:lnTo>
                  <a:lnTo>
                    <a:pt x="2144214" y="61011"/>
                  </a:lnTo>
                  <a:lnTo>
                    <a:pt x="2182577" y="73544"/>
                  </a:lnTo>
                  <a:lnTo>
                    <a:pt x="2220601" y="87191"/>
                  </a:lnTo>
                  <a:lnTo>
                    <a:pt x="2258277" y="101937"/>
                  </a:lnTo>
                  <a:lnTo>
                    <a:pt x="2295593" y="117770"/>
                  </a:lnTo>
                  <a:lnTo>
                    <a:pt x="2332539" y="134676"/>
                  </a:lnTo>
                  <a:lnTo>
                    <a:pt x="2369104" y="152639"/>
                  </a:lnTo>
                  <a:lnTo>
                    <a:pt x="2405279" y="171648"/>
                  </a:lnTo>
                  <a:lnTo>
                    <a:pt x="2441052" y="191687"/>
                  </a:lnTo>
                  <a:lnTo>
                    <a:pt x="2476414" y="212743"/>
                  </a:lnTo>
                  <a:lnTo>
                    <a:pt x="2511353" y="234802"/>
                  </a:lnTo>
                  <a:lnTo>
                    <a:pt x="2545860" y="257850"/>
                  </a:lnTo>
                  <a:lnTo>
                    <a:pt x="2579923" y="281873"/>
                  </a:lnTo>
                  <a:lnTo>
                    <a:pt x="2613533" y="306858"/>
                  </a:lnTo>
                  <a:lnTo>
                    <a:pt x="2646678" y="332790"/>
                  </a:lnTo>
                  <a:lnTo>
                    <a:pt x="2679349" y="359656"/>
                  </a:lnTo>
                  <a:lnTo>
                    <a:pt x="2711535" y="387441"/>
                  </a:lnTo>
                  <a:lnTo>
                    <a:pt x="2743225" y="416133"/>
                  </a:lnTo>
                  <a:lnTo>
                    <a:pt x="2774409" y="445717"/>
                  </a:lnTo>
                  <a:lnTo>
                    <a:pt x="2805077" y="476178"/>
                  </a:lnTo>
                  <a:lnTo>
                    <a:pt x="2835218" y="507505"/>
                  </a:lnTo>
                  <a:lnTo>
                    <a:pt x="2864821" y="539681"/>
                  </a:lnTo>
                  <a:lnTo>
                    <a:pt x="2893876" y="572694"/>
                  </a:lnTo>
                  <a:lnTo>
                    <a:pt x="2922373" y="606530"/>
                  </a:lnTo>
                  <a:lnTo>
                    <a:pt x="2950301" y="641175"/>
                  </a:lnTo>
                  <a:lnTo>
                    <a:pt x="2977650" y="676615"/>
                  </a:lnTo>
                  <a:lnTo>
                    <a:pt x="3004409" y="712836"/>
                  </a:lnTo>
                  <a:lnTo>
                    <a:pt x="3030568" y="749824"/>
                  </a:lnTo>
                  <a:lnTo>
                    <a:pt x="3056116" y="787566"/>
                  </a:lnTo>
                  <a:lnTo>
                    <a:pt x="3081042" y="826047"/>
                  </a:lnTo>
                  <a:lnTo>
                    <a:pt x="3105338" y="865253"/>
                  </a:lnTo>
                  <a:lnTo>
                    <a:pt x="3128990" y="905172"/>
                  </a:lnTo>
                  <a:lnTo>
                    <a:pt x="3151991" y="945788"/>
                  </a:lnTo>
                  <a:lnTo>
                    <a:pt x="3174328" y="987089"/>
                  </a:lnTo>
                  <a:lnTo>
                    <a:pt x="3195992" y="1029060"/>
                  </a:lnTo>
                  <a:lnTo>
                    <a:pt x="3216971" y="1071687"/>
                  </a:lnTo>
                  <a:lnTo>
                    <a:pt x="3237257" y="1114956"/>
                  </a:lnTo>
                  <a:lnTo>
                    <a:pt x="3256837" y="1158854"/>
                  </a:lnTo>
                  <a:lnTo>
                    <a:pt x="3275702" y="1203367"/>
                  </a:lnTo>
                  <a:lnTo>
                    <a:pt x="3293841" y="1248481"/>
                  </a:lnTo>
                  <a:lnTo>
                    <a:pt x="3311243" y="1294182"/>
                  </a:lnTo>
                  <a:lnTo>
                    <a:pt x="3327899" y="1340456"/>
                  </a:lnTo>
                  <a:lnTo>
                    <a:pt x="3343797" y="1387289"/>
                  </a:lnTo>
                  <a:lnTo>
                    <a:pt x="3358928" y="1434667"/>
                  </a:lnTo>
                  <a:lnTo>
                    <a:pt x="3373280" y="1482577"/>
                  </a:lnTo>
                  <a:lnTo>
                    <a:pt x="3386844" y="1531005"/>
                  </a:lnTo>
                  <a:lnTo>
                    <a:pt x="3399608" y="1579936"/>
                  </a:lnTo>
                  <a:lnTo>
                    <a:pt x="3411563" y="1629358"/>
                  </a:lnTo>
                  <a:lnTo>
                    <a:pt x="3422697" y="1679255"/>
                  </a:lnTo>
                  <a:lnTo>
                    <a:pt x="3433001" y="1729615"/>
                  </a:lnTo>
                  <a:lnTo>
                    <a:pt x="3442464" y="1780423"/>
                  </a:lnTo>
                  <a:lnTo>
                    <a:pt x="3451076" y="1831666"/>
                  </a:lnTo>
                  <a:lnTo>
                    <a:pt x="3458825" y="1883329"/>
                  </a:lnTo>
                  <a:lnTo>
                    <a:pt x="3465702" y="1935398"/>
                  </a:lnTo>
                  <a:lnTo>
                    <a:pt x="3471696" y="1987861"/>
                  </a:lnTo>
                  <a:lnTo>
                    <a:pt x="3476797" y="2040703"/>
                  </a:lnTo>
                  <a:lnTo>
                    <a:pt x="3480993" y="2093910"/>
                  </a:lnTo>
                  <a:lnTo>
                    <a:pt x="3484276" y="2147468"/>
                  </a:lnTo>
                  <a:lnTo>
                    <a:pt x="3486633" y="2201363"/>
                  </a:lnTo>
                  <a:lnTo>
                    <a:pt x="3488055" y="2255582"/>
                  </a:lnTo>
                  <a:lnTo>
                    <a:pt x="3488531" y="2310111"/>
                  </a:lnTo>
                  <a:lnTo>
                    <a:pt x="3488055" y="2364639"/>
                  </a:lnTo>
                  <a:lnTo>
                    <a:pt x="3486633" y="2418859"/>
                  </a:lnTo>
                  <a:lnTo>
                    <a:pt x="3484276" y="2472754"/>
                  </a:lnTo>
                  <a:lnTo>
                    <a:pt x="3480993" y="2526312"/>
                  </a:lnTo>
                  <a:lnTo>
                    <a:pt x="3476797" y="2579519"/>
                  </a:lnTo>
                  <a:lnTo>
                    <a:pt x="3471696" y="2632361"/>
                  </a:lnTo>
                  <a:lnTo>
                    <a:pt x="3465702" y="2684823"/>
                  </a:lnTo>
                  <a:lnTo>
                    <a:pt x="3458825" y="2736893"/>
                  </a:lnTo>
                  <a:lnTo>
                    <a:pt x="3451076" y="2788556"/>
                  </a:lnTo>
                  <a:lnTo>
                    <a:pt x="3442464" y="2839799"/>
                  </a:lnTo>
                  <a:lnTo>
                    <a:pt x="3433001" y="2890607"/>
                  </a:lnTo>
                  <a:lnTo>
                    <a:pt x="3422697" y="2940966"/>
                  </a:lnTo>
                  <a:lnTo>
                    <a:pt x="3411563" y="2990864"/>
                  </a:lnTo>
                  <a:lnTo>
                    <a:pt x="3399608" y="3040285"/>
                  </a:lnTo>
                  <a:lnTo>
                    <a:pt x="3386844" y="3089217"/>
                  </a:lnTo>
                  <a:lnTo>
                    <a:pt x="3373280" y="3137644"/>
                  </a:lnTo>
                  <a:lnTo>
                    <a:pt x="3358928" y="3185554"/>
                  </a:lnTo>
                  <a:lnTo>
                    <a:pt x="3343797" y="3232933"/>
                  </a:lnTo>
                  <a:lnTo>
                    <a:pt x="3327899" y="3279766"/>
                  </a:lnTo>
                  <a:lnTo>
                    <a:pt x="3311243" y="3326040"/>
                  </a:lnTo>
                  <a:lnTo>
                    <a:pt x="3293841" y="3371741"/>
                  </a:lnTo>
                  <a:lnTo>
                    <a:pt x="3275702" y="3416854"/>
                  </a:lnTo>
                  <a:lnTo>
                    <a:pt x="3256837" y="3461367"/>
                  </a:lnTo>
                  <a:lnTo>
                    <a:pt x="3237257" y="3505265"/>
                  </a:lnTo>
                  <a:lnTo>
                    <a:pt x="3216971" y="3548535"/>
                  </a:lnTo>
                  <a:lnTo>
                    <a:pt x="3195992" y="3591162"/>
                  </a:lnTo>
                  <a:lnTo>
                    <a:pt x="3174328" y="3633133"/>
                  </a:lnTo>
                  <a:lnTo>
                    <a:pt x="3151991" y="3674433"/>
                  </a:lnTo>
                  <a:lnTo>
                    <a:pt x="3128990" y="3715050"/>
                  </a:lnTo>
                  <a:lnTo>
                    <a:pt x="3105338" y="3754968"/>
                  </a:lnTo>
                  <a:lnTo>
                    <a:pt x="3081042" y="3794175"/>
                  </a:lnTo>
                  <a:lnTo>
                    <a:pt x="3056116" y="3832656"/>
                  </a:lnTo>
                  <a:lnTo>
                    <a:pt x="3030568" y="3870398"/>
                  </a:lnTo>
                  <a:lnTo>
                    <a:pt x="3004409" y="3907386"/>
                  </a:lnTo>
                  <a:lnTo>
                    <a:pt x="2977650" y="3943607"/>
                  </a:lnTo>
                  <a:lnTo>
                    <a:pt x="2950301" y="3979047"/>
                  </a:lnTo>
                  <a:lnTo>
                    <a:pt x="2922373" y="4013691"/>
                  </a:lnTo>
                  <a:lnTo>
                    <a:pt x="2893876" y="4047527"/>
                  </a:lnTo>
                  <a:lnTo>
                    <a:pt x="2864821" y="4080540"/>
                  </a:lnTo>
                  <a:lnTo>
                    <a:pt x="2835218" y="4112717"/>
                  </a:lnTo>
                  <a:lnTo>
                    <a:pt x="2805077" y="4144043"/>
                  </a:lnTo>
                  <a:lnTo>
                    <a:pt x="2774409" y="4174505"/>
                  </a:lnTo>
                  <a:lnTo>
                    <a:pt x="2743225" y="4204089"/>
                  </a:lnTo>
                  <a:lnTo>
                    <a:pt x="2711535" y="4232780"/>
                  </a:lnTo>
                  <a:lnTo>
                    <a:pt x="2679349" y="4260566"/>
                  </a:lnTo>
                  <a:lnTo>
                    <a:pt x="2646678" y="4287432"/>
                  </a:lnTo>
                  <a:lnTo>
                    <a:pt x="2613533" y="4313364"/>
                  </a:lnTo>
                  <a:lnTo>
                    <a:pt x="2579923" y="4338349"/>
                  </a:lnTo>
                  <a:lnTo>
                    <a:pt x="2545860" y="4362372"/>
                  </a:lnTo>
                  <a:lnTo>
                    <a:pt x="2511353" y="4385420"/>
                  </a:lnTo>
                  <a:lnTo>
                    <a:pt x="2476414" y="4407479"/>
                  </a:lnTo>
                  <a:lnTo>
                    <a:pt x="2441052" y="4428535"/>
                  </a:lnTo>
                  <a:lnTo>
                    <a:pt x="2405279" y="4448574"/>
                  </a:lnTo>
                  <a:lnTo>
                    <a:pt x="2369104" y="4467582"/>
                  </a:lnTo>
                  <a:lnTo>
                    <a:pt x="2332539" y="4485546"/>
                  </a:lnTo>
                  <a:lnTo>
                    <a:pt x="2295593" y="4502451"/>
                  </a:lnTo>
                  <a:lnTo>
                    <a:pt x="2258277" y="4518284"/>
                  </a:lnTo>
                  <a:lnTo>
                    <a:pt x="2220601" y="4533031"/>
                  </a:lnTo>
                  <a:lnTo>
                    <a:pt x="2182577" y="4546678"/>
                  </a:lnTo>
                  <a:lnTo>
                    <a:pt x="2144214" y="4559211"/>
                  </a:lnTo>
                  <a:lnTo>
                    <a:pt x="2105523" y="4570616"/>
                  </a:lnTo>
                  <a:lnTo>
                    <a:pt x="2066515" y="4580879"/>
                  </a:lnTo>
                  <a:lnTo>
                    <a:pt x="2027199" y="4589987"/>
                  </a:lnTo>
                  <a:lnTo>
                    <a:pt x="1987587" y="4597925"/>
                  </a:lnTo>
                  <a:lnTo>
                    <a:pt x="1947689" y="4604680"/>
                  </a:lnTo>
                  <a:lnTo>
                    <a:pt x="1907514" y="4610238"/>
                  </a:lnTo>
                  <a:lnTo>
                    <a:pt x="1867075" y="4614585"/>
                  </a:lnTo>
                  <a:lnTo>
                    <a:pt x="1826381" y="4617708"/>
                  </a:lnTo>
                  <a:lnTo>
                    <a:pt x="1785443" y="4619591"/>
                  </a:lnTo>
                  <a:lnTo>
                    <a:pt x="1744270" y="4620222"/>
                  </a:lnTo>
                  <a:lnTo>
                    <a:pt x="1703098" y="4619591"/>
                  </a:lnTo>
                  <a:lnTo>
                    <a:pt x="1662160" y="4617708"/>
                  </a:lnTo>
                  <a:lnTo>
                    <a:pt x="1621465" y="4614585"/>
                  </a:lnTo>
                  <a:lnTo>
                    <a:pt x="1581026" y="4610238"/>
                  </a:lnTo>
                  <a:lnTo>
                    <a:pt x="1540851" y="4604680"/>
                  </a:lnTo>
                  <a:lnTo>
                    <a:pt x="1500953" y="4597925"/>
                  </a:lnTo>
                  <a:lnTo>
                    <a:pt x="1461340" y="4589987"/>
                  </a:lnTo>
                  <a:lnTo>
                    <a:pt x="1422025" y="4580879"/>
                  </a:lnTo>
                  <a:lnTo>
                    <a:pt x="1383016" y="4570616"/>
                  </a:lnTo>
                  <a:lnTo>
                    <a:pt x="1344325" y="4559211"/>
                  </a:lnTo>
                  <a:lnTo>
                    <a:pt x="1305962" y="4546678"/>
                  </a:lnTo>
                  <a:lnTo>
                    <a:pt x="1267937" y="4533031"/>
                  </a:lnTo>
                  <a:lnTo>
                    <a:pt x="1230262" y="4518284"/>
                  </a:lnTo>
                  <a:lnTo>
                    <a:pt x="1192945" y="4502451"/>
                  </a:lnTo>
                  <a:lnTo>
                    <a:pt x="1155999" y="4485546"/>
                  </a:lnTo>
                  <a:lnTo>
                    <a:pt x="1119433" y="4467582"/>
                  </a:lnTo>
                  <a:lnTo>
                    <a:pt x="1083259" y="4448574"/>
                  </a:lnTo>
                  <a:lnTo>
                    <a:pt x="1047485" y="4428535"/>
                  </a:lnTo>
                  <a:lnTo>
                    <a:pt x="1012123" y="4407479"/>
                  </a:lnTo>
                  <a:lnTo>
                    <a:pt x="977184" y="4385420"/>
                  </a:lnTo>
                  <a:lnTo>
                    <a:pt x="942677" y="4362372"/>
                  </a:lnTo>
                  <a:lnTo>
                    <a:pt x="908613" y="4338349"/>
                  </a:lnTo>
                  <a:lnTo>
                    <a:pt x="875004" y="4313364"/>
                  </a:lnTo>
                  <a:lnTo>
                    <a:pt x="841858" y="4287432"/>
                  </a:lnTo>
                  <a:lnTo>
                    <a:pt x="809187" y="4260566"/>
                  </a:lnTo>
                  <a:lnTo>
                    <a:pt x="777001" y="4232780"/>
                  </a:lnTo>
                  <a:lnTo>
                    <a:pt x="745311" y="4204089"/>
                  </a:lnTo>
                  <a:lnTo>
                    <a:pt x="714126" y="4174505"/>
                  </a:lnTo>
                  <a:lnTo>
                    <a:pt x="683458" y="4144043"/>
                  </a:lnTo>
                  <a:lnTo>
                    <a:pt x="653317" y="4112717"/>
                  </a:lnTo>
                  <a:lnTo>
                    <a:pt x="623714" y="4080540"/>
                  </a:lnTo>
                  <a:lnTo>
                    <a:pt x="594658" y="4047527"/>
                  </a:lnTo>
                  <a:lnTo>
                    <a:pt x="566161" y="4013691"/>
                  </a:lnTo>
                  <a:lnTo>
                    <a:pt x="538233" y="3979047"/>
                  </a:lnTo>
                  <a:lnTo>
                    <a:pt x="510884" y="3943607"/>
                  </a:lnTo>
                  <a:lnTo>
                    <a:pt x="484125" y="3907386"/>
                  </a:lnTo>
                  <a:lnTo>
                    <a:pt x="457966" y="3870398"/>
                  </a:lnTo>
                  <a:lnTo>
                    <a:pt x="432418" y="3832656"/>
                  </a:lnTo>
                  <a:lnTo>
                    <a:pt x="407491" y="3794175"/>
                  </a:lnTo>
                  <a:lnTo>
                    <a:pt x="383196" y="3754968"/>
                  </a:lnTo>
                  <a:lnTo>
                    <a:pt x="359543" y="3715050"/>
                  </a:lnTo>
                  <a:lnTo>
                    <a:pt x="336542" y="3674433"/>
                  </a:lnTo>
                  <a:lnTo>
                    <a:pt x="314205" y="3633133"/>
                  </a:lnTo>
                  <a:lnTo>
                    <a:pt x="292541" y="3591162"/>
                  </a:lnTo>
                  <a:lnTo>
                    <a:pt x="271561" y="3548535"/>
                  </a:lnTo>
                  <a:lnTo>
                    <a:pt x="251276" y="3505265"/>
                  </a:lnTo>
                  <a:lnTo>
                    <a:pt x="231696" y="3461367"/>
                  </a:lnTo>
                  <a:lnTo>
                    <a:pt x="212831" y="3416854"/>
                  </a:lnTo>
                  <a:lnTo>
                    <a:pt x="194692" y="3371741"/>
                  </a:lnTo>
                  <a:lnTo>
                    <a:pt x="177289" y="3326040"/>
                  </a:lnTo>
                  <a:lnTo>
                    <a:pt x="160633" y="3279766"/>
                  </a:lnTo>
                  <a:lnTo>
                    <a:pt x="144735" y="3232933"/>
                  </a:lnTo>
                  <a:lnTo>
                    <a:pt x="129604" y="3185554"/>
                  </a:lnTo>
                  <a:lnTo>
                    <a:pt x="115252" y="3137644"/>
                  </a:lnTo>
                  <a:lnTo>
                    <a:pt x="101688" y="3089217"/>
                  </a:lnTo>
                  <a:lnTo>
                    <a:pt x="88923" y="3040285"/>
                  </a:lnTo>
                  <a:lnTo>
                    <a:pt x="76969" y="2990864"/>
                  </a:lnTo>
                  <a:lnTo>
                    <a:pt x="65834" y="2940966"/>
                  </a:lnTo>
                  <a:lnTo>
                    <a:pt x="55530" y="2890607"/>
                  </a:lnTo>
                  <a:lnTo>
                    <a:pt x="46067" y="2839799"/>
                  </a:lnTo>
                  <a:lnTo>
                    <a:pt x="37455" y="2788556"/>
                  </a:lnTo>
                  <a:lnTo>
                    <a:pt x="29706" y="2736893"/>
                  </a:lnTo>
                  <a:lnTo>
                    <a:pt x="22829" y="2684823"/>
                  </a:lnTo>
                  <a:lnTo>
                    <a:pt x="16835" y="2632361"/>
                  </a:lnTo>
                  <a:lnTo>
                    <a:pt x="11734" y="2579519"/>
                  </a:lnTo>
                  <a:lnTo>
                    <a:pt x="7538" y="2526312"/>
                  </a:lnTo>
                  <a:lnTo>
                    <a:pt x="4255" y="2472754"/>
                  </a:lnTo>
                  <a:lnTo>
                    <a:pt x="1898" y="2418859"/>
                  </a:lnTo>
                  <a:lnTo>
                    <a:pt x="476" y="2364639"/>
                  </a:lnTo>
                  <a:lnTo>
                    <a:pt x="0" y="231011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3986" y="2784868"/>
              <a:ext cx="1986280" cy="2778125"/>
            </a:xfrm>
            <a:custGeom>
              <a:avLst/>
              <a:gdLst/>
              <a:ahLst/>
              <a:cxnLst/>
              <a:rect l="l" t="t" r="r" b="b"/>
              <a:pathLst>
                <a:path w="1986279" h="2778125">
                  <a:moveTo>
                    <a:pt x="1887613" y="2777731"/>
                  </a:moveTo>
                  <a:lnTo>
                    <a:pt x="1855901" y="2719425"/>
                  </a:lnTo>
                  <a:lnTo>
                    <a:pt x="1796034" y="2609329"/>
                  </a:lnTo>
                  <a:lnTo>
                    <a:pt x="1763331" y="2656217"/>
                  </a:lnTo>
                  <a:lnTo>
                    <a:pt x="32689" y="1449070"/>
                  </a:lnTo>
                  <a:lnTo>
                    <a:pt x="0" y="1495945"/>
                  </a:lnTo>
                  <a:lnTo>
                    <a:pt x="1730641" y="2703080"/>
                  </a:lnTo>
                  <a:lnTo>
                    <a:pt x="1697951" y="2749956"/>
                  </a:lnTo>
                  <a:lnTo>
                    <a:pt x="1887613" y="2777731"/>
                  </a:lnTo>
                  <a:close/>
                </a:path>
                <a:path w="1986279" h="2778125">
                  <a:moveTo>
                    <a:pt x="1887613" y="1247381"/>
                  </a:moveTo>
                  <a:lnTo>
                    <a:pt x="1830463" y="1218806"/>
                  </a:lnTo>
                  <a:lnTo>
                    <a:pt x="1716163" y="1161656"/>
                  </a:lnTo>
                  <a:lnTo>
                    <a:pt x="1716163" y="1218806"/>
                  </a:lnTo>
                  <a:lnTo>
                    <a:pt x="16344" y="1218806"/>
                  </a:lnTo>
                  <a:lnTo>
                    <a:pt x="16344" y="1275956"/>
                  </a:lnTo>
                  <a:lnTo>
                    <a:pt x="1716163" y="1275956"/>
                  </a:lnTo>
                  <a:lnTo>
                    <a:pt x="1716163" y="1333106"/>
                  </a:lnTo>
                  <a:lnTo>
                    <a:pt x="1830463" y="1275956"/>
                  </a:lnTo>
                  <a:lnTo>
                    <a:pt x="1887613" y="1247381"/>
                  </a:lnTo>
                  <a:close/>
                </a:path>
                <a:path w="1986279" h="2778125">
                  <a:moveTo>
                    <a:pt x="1986229" y="0"/>
                  </a:moveTo>
                  <a:lnTo>
                    <a:pt x="1794637" y="5943"/>
                  </a:lnTo>
                  <a:lnTo>
                    <a:pt x="1821764" y="56248"/>
                  </a:lnTo>
                  <a:lnTo>
                    <a:pt x="2781" y="1037285"/>
                  </a:lnTo>
                  <a:lnTo>
                    <a:pt x="29908" y="1087589"/>
                  </a:lnTo>
                  <a:lnTo>
                    <a:pt x="1848891" y="106553"/>
                  </a:lnTo>
                  <a:lnTo>
                    <a:pt x="1876031" y="156845"/>
                  </a:lnTo>
                  <a:lnTo>
                    <a:pt x="1956244" y="42672"/>
                  </a:lnTo>
                  <a:lnTo>
                    <a:pt x="198622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1415" y="2532888"/>
              <a:ext cx="329183" cy="3291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1415" y="3956304"/>
              <a:ext cx="329183" cy="3322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1415" y="5413247"/>
              <a:ext cx="329183" cy="32918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13959" y="3669791"/>
            <a:ext cx="725424" cy="7254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34639" y="2996183"/>
            <a:ext cx="612648" cy="6126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34639" y="4392167"/>
            <a:ext cx="612648" cy="61264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214232" y="1499108"/>
            <a:ext cx="1017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Blockchain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98951" y="3438042"/>
            <a:ext cx="1303655" cy="433070"/>
          </a:xfrm>
          <a:custGeom>
            <a:avLst/>
            <a:gdLst/>
            <a:ahLst/>
            <a:cxnLst/>
            <a:rect l="l" t="t" r="r" b="b"/>
            <a:pathLst>
              <a:path w="1303654" h="433070">
                <a:moveTo>
                  <a:pt x="1130537" y="377761"/>
                </a:moveTo>
                <a:lnTo>
                  <a:pt x="1114844" y="432714"/>
                </a:lnTo>
                <a:lnTo>
                  <a:pt x="1303248" y="397357"/>
                </a:lnTo>
                <a:lnTo>
                  <a:pt x="1290428" y="385610"/>
                </a:lnTo>
                <a:lnTo>
                  <a:pt x="1158024" y="385610"/>
                </a:lnTo>
                <a:lnTo>
                  <a:pt x="1130537" y="377761"/>
                </a:lnTo>
                <a:close/>
              </a:path>
              <a:path w="1303654" h="433070">
                <a:moveTo>
                  <a:pt x="1146229" y="322810"/>
                </a:moveTo>
                <a:lnTo>
                  <a:pt x="1130537" y="377761"/>
                </a:lnTo>
                <a:lnTo>
                  <a:pt x="1158024" y="385610"/>
                </a:lnTo>
                <a:lnTo>
                  <a:pt x="1173708" y="330657"/>
                </a:lnTo>
                <a:lnTo>
                  <a:pt x="1146229" y="322810"/>
                </a:lnTo>
                <a:close/>
              </a:path>
              <a:path w="1303654" h="433070">
                <a:moveTo>
                  <a:pt x="1161923" y="267855"/>
                </a:moveTo>
                <a:lnTo>
                  <a:pt x="1146229" y="322810"/>
                </a:lnTo>
                <a:lnTo>
                  <a:pt x="1173708" y="330657"/>
                </a:lnTo>
                <a:lnTo>
                  <a:pt x="1158024" y="385610"/>
                </a:lnTo>
                <a:lnTo>
                  <a:pt x="1290428" y="385610"/>
                </a:lnTo>
                <a:lnTo>
                  <a:pt x="1161923" y="267855"/>
                </a:lnTo>
                <a:close/>
              </a:path>
              <a:path w="1303654" h="433070">
                <a:moveTo>
                  <a:pt x="15697" y="0"/>
                </a:moveTo>
                <a:lnTo>
                  <a:pt x="0" y="54952"/>
                </a:lnTo>
                <a:lnTo>
                  <a:pt x="1130537" y="377761"/>
                </a:lnTo>
                <a:lnTo>
                  <a:pt x="1146229" y="322810"/>
                </a:lnTo>
                <a:lnTo>
                  <a:pt x="156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08194" y="3300476"/>
            <a:ext cx="821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Co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6939" y="1433068"/>
            <a:ext cx="5975350" cy="1551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Owner</a:t>
            </a:r>
            <a:r>
              <a:rPr sz="2800" spc="-20" dirty="0">
                <a:latin typeface="Calibri"/>
                <a:cs typeface="Calibri"/>
              </a:rPr>
              <a:t> creates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contract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Contract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replicates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among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nodes</a:t>
            </a:r>
            <a:endParaRPr sz="2800">
              <a:latin typeface="Calibri"/>
              <a:cs typeface="Calibri"/>
            </a:endParaRPr>
          </a:p>
          <a:p>
            <a:pPr marL="1905000">
              <a:lnSpc>
                <a:spcPct val="100000"/>
              </a:lnSpc>
              <a:spcBef>
                <a:spcPts val="1839"/>
              </a:spcBef>
            </a:pPr>
            <a:r>
              <a:rPr sz="1800" spc="-5" dirty="0">
                <a:latin typeface="Calibri"/>
                <a:cs typeface="Calibri"/>
              </a:rPr>
              <a:t>Owner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02089" y="4105147"/>
            <a:ext cx="655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 rot="840000">
            <a:off x="3917647" y="3353444"/>
            <a:ext cx="650458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8313" y="1940915"/>
            <a:ext cx="6851015" cy="4632960"/>
            <a:chOff x="3628313" y="1940915"/>
            <a:chExt cx="6851015" cy="4632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5437" y="5236209"/>
              <a:ext cx="1466062" cy="86312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5437" y="2356483"/>
              <a:ext cx="1466062" cy="8631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0991" y="2017776"/>
              <a:ext cx="725424" cy="7254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5437" y="3770148"/>
              <a:ext cx="1466062" cy="8631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84200" y="1947265"/>
              <a:ext cx="3488690" cy="4620260"/>
            </a:xfrm>
            <a:custGeom>
              <a:avLst/>
              <a:gdLst/>
              <a:ahLst/>
              <a:cxnLst/>
              <a:rect l="l" t="t" r="r" b="b"/>
              <a:pathLst>
                <a:path w="3488690" h="4620259">
                  <a:moveTo>
                    <a:pt x="0" y="2310111"/>
                  </a:moveTo>
                  <a:lnTo>
                    <a:pt x="476" y="2255582"/>
                  </a:lnTo>
                  <a:lnTo>
                    <a:pt x="1898" y="2201363"/>
                  </a:lnTo>
                  <a:lnTo>
                    <a:pt x="4255" y="2147468"/>
                  </a:lnTo>
                  <a:lnTo>
                    <a:pt x="7538" y="2093910"/>
                  </a:lnTo>
                  <a:lnTo>
                    <a:pt x="11734" y="2040703"/>
                  </a:lnTo>
                  <a:lnTo>
                    <a:pt x="16835" y="1987861"/>
                  </a:lnTo>
                  <a:lnTo>
                    <a:pt x="22829" y="1935398"/>
                  </a:lnTo>
                  <a:lnTo>
                    <a:pt x="29706" y="1883329"/>
                  </a:lnTo>
                  <a:lnTo>
                    <a:pt x="37455" y="1831666"/>
                  </a:lnTo>
                  <a:lnTo>
                    <a:pt x="46067" y="1780423"/>
                  </a:lnTo>
                  <a:lnTo>
                    <a:pt x="55530" y="1729615"/>
                  </a:lnTo>
                  <a:lnTo>
                    <a:pt x="65834" y="1679255"/>
                  </a:lnTo>
                  <a:lnTo>
                    <a:pt x="76969" y="1629358"/>
                  </a:lnTo>
                  <a:lnTo>
                    <a:pt x="88923" y="1579936"/>
                  </a:lnTo>
                  <a:lnTo>
                    <a:pt x="101688" y="1531005"/>
                  </a:lnTo>
                  <a:lnTo>
                    <a:pt x="115252" y="1482577"/>
                  </a:lnTo>
                  <a:lnTo>
                    <a:pt x="129604" y="1434667"/>
                  </a:lnTo>
                  <a:lnTo>
                    <a:pt x="144735" y="1387289"/>
                  </a:lnTo>
                  <a:lnTo>
                    <a:pt x="160633" y="1340456"/>
                  </a:lnTo>
                  <a:lnTo>
                    <a:pt x="177289" y="1294182"/>
                  </a:lnTo>
                  <a:lnTo>
                    <a:pt x="194692" y="1248481"/>
                  </a:lnTo>
                  <a:lnTo>
                    <a:pt x="212831" y="1203367"/>
                  </a:lnTo>
                  <a:lnTo>
                    <a:pt x="231696" y="1158854"/>
                  </a:lnTo>
                  <a:lnTo>
                    <a:pt x="251276" y="1114956"/>
                  </a:lnTo>
                  <a:lnTo>
                    <a:pt x="271561" y="1071687"/>
                  </a:lnTo>
                  <a:lnTo>
                    <a:pt x="292541" y="1029060"/>
                  </a:lnTo>
                  <a:lnTo>
                    <a:pt x="314205" y="987089"/>
                  </a:lnTo>
                  <a:lnTo>
                    <a:pt x="336542" y="945788"/>
                  </a:lnTo>
                  <a:lnTo>
                    <a:pt x="359543" y="905172"/>
                  </a:lnTo>
                  <a:lnTo>
                    <a:pt x="383196" y="865253"/>
                  </a:lnTo>
                  <a:lnTo>
                    <a:pt x="407491" y="826047"/>
                  </a:lnTo>
                  <a:lnTo>
                    <a:pt x="432418" y="787566"/>
                  </a:lnTo>
                  <a:lnTo>
                    <a:pt x="457966" y="749824"/>
                  </a:lnTo>
                  <a:lnTo>
                    <a:pt x="484125" y="712836"/>
                  </a:lnTo>
                  <a:lnTo>
                    <a:pt x="510884" y="676615"/>
                  </a:lnTo>
                  <a:lnTo>
                    <a:pt x="538233" y="641175"/>
                  </a:lnTo>
                  <a:lnTo>
                    <a:pt x="566161" y="606530"/>
                  </a:lnTo>
                  <a:lnTo>
                    <a:pt x="594658" y="572694"/>
                  </a:lnTo>
                  <a:lnTo>
                    <a:pt x="623714" y="539681"/>
                  </a:lnTo>
                  <a:lnTo>
                    <a:pt x="653317" y="507505"/>
                  </a:lnTo>
                  <a:lnTo>
                    <a:pt x="683458" y="476178"/>
                  </a:lnTo>
                  <a:lnTo>
                    <a:pt x="714126" y="445717"/>
                  </a:lnTo>
                  <a:lnTo>
                    <a:pt x="745311" y="416133"/>
                  </a:lnTo>
                  <a:lnTo>
                    <a:pt x="777001" y="387441"/>
                  </a:lnTo>
                  <a:lnTo>
                    <a:pt x="809187" y="359656"/>
                  </a:lnTo>
                  <a:lnTo>
                    <a:pt x="841858" y="332790"/>
                  </a:lnTo>
                  <a:lnTo>
                    <a:pt x="875004" y="306858"/>
                  </a:lnTo>
                  <a:lnTo>
                    <a:pt x="908613" y="281873"/>
                  </a:lnTo>
                  <a:lnTo>
                    <a:pt x="942677" y="257850"/>
                  </a:lnTo>
                  <a:lnTo>
                    <a:pt x="977184" y="234802"/>
                  </a:lnTo>
                  <a:lnTo>
                    <a:pt x="1012123" y="212743"/>
                  </a:lnTo>
                  <a:lnTo>
                    <a:pt x="1047485" y="191687"/>
                  </a:lnTo>
                  <a:lnTo>
                    <a:pt x="1083259" y="171648"/>
                  </a:lnTo>
                  <a:lnTo>
                    <a:pt x="1119433" y="152639"/>
                  </a:lnTo>
                  <a:lnTo>
                    <a:pt x="1155999" y="134676"/>
                  </a:lnTo>
                  <a:lnTo>
                    <a:pt x="1192945" y="117770"/>
                  </a:lnTo>
                  <a:lnTo>
                    <a:pt x="1230262" y="101937"/>
                  </a:lnTo>
                  <a:lnTo>
                    <a:pt x="1267937" y="87191"/>
                  </a:lnTo>
                  <a:lnTo>
                    <a:pt x="1305962" y="73544"/>
                  </a:lnTo>
                  <a:lnTo>
                    <a:pt x="1344325" y="61011"/>
                  </a:lnTo>
                  <a:lnTo>
                    <a:pt x="1383016" y="49606"/>
                  </a:lnTo>
                  <a:lnTo>
                    <a:pt x="1422025" y="39343"/>
                  </a:lnTo>
                  <a:lnTo>
                    <a:pt x="1461340" y="30235"/>
                  </a:lnTo>
                  <a:lnTo>
                    <a:pt x="1500953" y="22296"/>
                  </a:lnTo>
                  <a:lnTo>
                    <a:pt x="1540851" y="15541"/>
                  </a:lnTo>
                  <a:lnTo>
                    <a:pt x="1581026" y="9983"/>
                  </a:lnTo>
                  <a:lnTo>
                    <a:pt x="1621465" y="5636"/>
                  </a:lnTo>
                  <a:lnTo>
                    <a:pt x="1662160" y="2514"/>
                  </a:lnTo>
                  <a:lnTo>
                    <a:pt x="1703098" y="630"/>
                  </a:lnTo>
                  <a:lnTo>
                    <a:pt x="1744270" y="0"/>
                  </a:lnTo>
                  <a:lnTo>
                    <a:pt x="1785443" y="630"/>
                  </a:lnTo>
                  <a:lnTo>
                    <a:pt x="1826381" y="2514"/>
                  </a:lnTo>
                  <a:lnTo>
                    <a:pt x="1867075" y="5636"/>
                  </a:lnTo>
                  <a:lnTo>
                    <a:pt x="1907514" y="9983"/>
                  </a:lnTo>
                  <a:lnTo>
                    <a:pt x="1947689" y="15541"/>
                  </a:lnTo>
                  <a:lnTo>
                    <a:pt x="1987587" y="22296"/>
                  </a:lnTo>
                  <a:lnTo>
                    <a:pt x="2027199" y="30235"/>
                  </a:lnTo>
                  <a:lnTo>
                    <a:pt x="2066515" y="39343"/>
                  </a:lnTo>
                  <a:lnTo>
                    <a:pt x="2105523" y="49606"/>
                  </a:lnTo>
                  <a:lnTo>
                    <a:pt x="2144214" y="61011"/>
                  </a:lnTo>
                  <a:lnTo>
                    <a:pt x="2182577" y="73544"/>
                  </a:lnTo>
                  <a:lnTo>
                    <a:pt x="2220601" y="87191"/>
                  </a:lnTo>
                  <a:lnTo>
                    <a:pt x="2258277" y="101937"/>
                  </a:lnTo>
                  <a:lnTo>
                    <a:pt x="2295593" y="117770"/>
                  </a:lnTo>
                  <a:lnTo>
                    <a:pt x="2332539" y="134676"/>
                  </a:lnTo>
                  <a:lnTo>
                    <a:pt x="2369104" y="152639"/>
                  </a:lnTo>
                  <a:lnTo>
                    <a:pt x="2405279" y="171648"/>
                  </a:lnTo>
                  <a:lnTo>
                    <a:pt x="2441052" y="191687"/>
                  </a:lnTo>
                  <a:lnTo>
                    <a:pt x="2476414" y="212743"/>
                  </a:lnTo>
                  <a:lnTo>
                    <a:pt x="2511353" y="234802"/>
                  </a:lnTo>
                  <a:lnTo>
                    <a:pt x="2545860" y="257850"/>
                  </a:lnTo>
                  <a:lnTo>
                    <a:pt x="2579923" y="281873"/>
                  </a:lnTo>
                  <a:lnTo>
                    <a:pt x="2613533" y="306858"/>
                  </a:lnTo>
                  <a:lnTo>
                    <a:pt x="2646678" y="332790"/>
                  </a:lnTo>
                  <a:lnTo>
                    <a:pt x="2679349" y="359656"/>
                  </a:lnTo>
                  <a:lnTo>
                    <a:pt x="2711535" y="387441"/>
                  </a:lnTo>
                  <a:lnTo>
                    <a:pt x="2743225" y="416133"/>
                  </a:lnTo>
                  <a:lnTo>
                    <a:pt x="2774409" y="445717"/>
                  </a:lnTo>
                  <a:lnTo>
                    <a:pt x="2805077" y="476178"/>
                  </a:lnTo>
                  <a:lnTo>
                    <a:pt x="2835218" y="507505"/>
                  </a:lnTo>
                  <a:lnTo>
                    <a:pt x="2864821" y="539681"/>
                  </a:lnTo>
                  <a:lnTo>
                    <a:pt x="2893876" y="572694"/>
                  </a:lnTo>
                  <a:lnTo>
                    <a:pt x="2922373" y="606530"/>
                  </a:lnTo>
                  <a:lnTo>
                    <a:pt x="2950301" y="641175"/>
                  </a:lnTo>
                  <a:lnTo>
                    <a:pt x="2977650" y="676615"/>
                  </a:lnTo>
                  <a:lnTo>
                    <a:pt x="3004409" y="712836"/>
                  </a:lnTo>
                  <a:lnTo>
                    <a:pt x="3030568" y="749824"/>
                  </a:lnTo>
                  <a:lnTo>
                    <a:pt x="3056116" y="787566"/>
                  </a:lnTo>
                  <a:lnTo>
                    <a:pt x="3081042" y="826047"/>
                  </a:lnTo>
                  <a:lnTo>
                    <a:pt x="3105338" y="865253"/>
                  </a:lnTo>
                  <a:lnTo>
                    <a:pt x="3128990" y="905172"/>
                  </a:lnTo>
                  <a:lnTo>
                    <a:pt x="3151991" y="945788"/>
                  </a:lnTo>
                  <a:lnTo>
                    <a:pt x="3174328" y="987089"/>
                  </a:lnTo>
                  <a:lnTo>
                    <a:pt x="3195992" y="1029060"/>
                  </a:lnTo>
                  <a:lnTo>
                    <a:pt x="3216971" y="1071687"/>
                  </a:lnTo>
                  <a:lnTo>
                    <a:pt x="3237257" y="1114956"/>
                  </a:lnTo>
                  <a:lnTo>
                    <a:pt x="3256837" y="1158854"/>
                  </a:lnTo>
                  <a:lnTo>
                    <a:pt x="3275702" y="1203367"/>
                  </a:lnTo>
                  <a:lnTo>
                    <a:pt x="3293841" y="1248481"/>
                  </a:lnTo>
                  <a:lnTo>
                    <a:pt x="3311243" y="1294182"/>
                  </a:lnTo>
                  <a:lnTo>
                    <a:pt x="3327899" y="1340456"/>
                  </a:lnTo>
                  <a:lnTo>
                    <a:pt x="3343797" y="1387289"/>
                  </a:lnTo>
                  <a:lnTo>
                    <a:pt x="3358928" y="1434667"/>
                  </a:lnTo>
                  <a:lnTo>
                    <a:pt x="3373280" y="1482577"/>
                  </a:lnTo>
                  <a:lnTo>
                    <a:pt x="3386844" y="1531005"/>
                  </a:lnTo>
                  <a:lnTo>
                    <a:pt x="3399608" y="1579936"/>
                  </a:lnTo>
                  <a:lnTo>
                    <a:pt x="3411563" y="1629358"/>
                  </a:lnTo>
                  <a:lnTo>
                    <a:pt x="3422697" y="1679255"/>
                  </a:lnTo>
                  <a:lnTo>
                    <a:pt x="3433001" y="1729615"/>
                  </a:lnTo>
                  <a:lnTo>
                    <a:pt x="3442464" y="1780423"/>
                  </a:lnTo>
                  <a:lnTo>
                    <a:pt x="3451076" y="1831666"/>
                  </a:lnTo>
                  <a:lnTo>
                    <a:pt x="3458825" y="1883329"/>
                  </a:lnTo>
                  <a:lnTo>
                    <a:pt x="3465702" y="1935398"/>
                  </a:lnTo>
                  <a:lnTo>
                    <a:pt x="3471696" y="1987861"/>
                  </a:lnTo>
                  <a:lnTo>
                    <a:pt x="3476797" y="2040703"/>
                  </a:lnTo>
                  <a:lnTo>
                    <a:pt x="3480993" y="2093910"/>
                  </a:lnTo>
                  <a:lnTo>
                    <a:pt x="3484276" y="2147468"/>
                  </a:lnTo>
                  <a:lnTo>
                    <a:pt x="3486633" y="2201363"/>
                  </a:lnTo>
                  <a:lnTo>
                    <a:pt x="3488055" y="2255582"/>
                  </a:lnTo>
                  <a:lnTo>
                    <a:pt x="3488531" y="2310111"/>
                  </a:lnTo>
                  <a:lnTo>
                    <a:pt x="3488055" y="2364639"/>
                  </a:lnTo>
                  <a:lnTo>
                    <a:pt x="3486633" y="2418859"/>
                  </a:lnTo>
                  <a:lnTo>
                    <a:pt x="3484276" y="2472754"/>
                  </a:lnTo>
                  <a:lnTo>
                    <a:pt x="3480993" y="2526312"/>
                  </a:lnTo>
                  <a:lnTo>
                    <a:pt x="3476797" y="2579519"/>
                  </a:lnTo>
                  <a:lnTo>
                    <a:pt x="3471696" y="2632361"/>
                  </a:lnTo>
                  <a:lnTo>
                    <a:pt x="3465702" y="2684823"/>
                  </a:lnTo>
                  <a:lnTo>
                    <a:pt x="3458825" y="2736893"/>
                  </a:lnTo>
                  <a:lnTo>
                    <a:pt x="3451076" y="2788556"/>
                  </a:lnTo>
                  <a:lnTo>
                    <a:pt x="3442464" y="2839799"/>
                  </a:lnTo>
                  <a:lnTo>
                    <a:pt x="3433001" y="2890607"/>
                  </a:lnTo>
                  <a:lnTo>
                    <a:pt x="3422697" y="2940966"/>
                  </a:lnTo>
                  <a:lnTo>
                    <a:pt x="3411563" y="2990864"/>
                  </a:lnTo>
                  <a:lnTo>
                    <a:pt x="3399608" y="3040285"/>
                  </a:lnTo>
                  <a:lnTo>
                    <a:pt x="3386844" y="3089217"/>
                  </a:lnTo>
                  <a:lnTo>
                    <a:pt x="3373280" y="3137644"/>
                  </a:lnTo>
                  <a:lnTo>
                    <a:pt x="3358928" y="3185554"/>
                  </a:lnTo>
                  <a:lnTo>
                    <a:pt x="3343797" y="3232933"/>
                  </a:lnTo>
                  <a:lnTo>
                    <a:pt x="3327899" y="3279766"/>
                  </a:lnTo>
                  <a:lnTo>
                    <a:pt x="3311243" y="3326040"/>
                  </a:lnTo>
                  <a:lnTo>
                    <a:pt x="3293841" y="3371741"/>
                  </a:lnTo>
                  <a:lnTo>
                    <a:pt x="3275702" y="3416854"/>
                  </a:lnTo>
                  <a:lnTo>
                    <a:pt x="3256837" y="3461367"/>
                  </a:lnTo>
                  <a:lnTo>
                    <a:pt x="3237257" y="3505265"/>
                  </a:lnTo>
                  <a:lnTo>
                    <a:pt x="3216971" y="3548535"/>
                  </a:lnTo>
                  <a:lnTo>
                    <a:pt x="3195992" y="3591162"/>
                  </a:lnTo>
                  <a:lnTo>
                    <a:pt x="3174328" y="3633133"/>
                  </a:lnTo>
                  <a:lnTo>
                    <a:pt x="3151991" y="3674433"/>
                  </a:lnTo>
                  <a:lnTo>
                    <a:pt x="3128990" y="3715050"/>
                  </a:lnTo>
                  <a:lnTo>
                    <a:pt x="3105338" y="3754968"/>
                  </a:lnTo>
                  <a:lnTo>
                    <a:pt x="3081042" y="3794175"/>
                  </a:lnTo>
                  <a:lnTo>
                    <a:pt x="3056116" y="3832656"/>
                  </a:lnTo>
                  <a:lnTo>
                    <a:pt x="3030568" y="3870398"/>
                  </a:lnTo>
                  <a:lnTo>
                    <a:pt x="3004409" y="3907386"/>
                  </a:lnTo>
                  <a:lnTo>
                    <a:pt x="2977650" y="3943607"/>
                  </a:lnTo>
                  <a:lnTo>
                    <a:pt x="2950301" y="3979047"/>
                  </a:lnTo>
                  <a:lnTo>
                    <a:pt x="2922373" y="4013691"/>
                  </a:lnTo>
                  <a:lnTo>
                    <a:pt x="2893876" y="4047527"/>
                  </a:lnTo>
                  <a:lnTo>
                    <a:pt x="2864821" y="4080540"/>
                  </a:lnTo>
                  <a:lnTo>
                    <a:pt x="2835218" y="4112717"/>
                  </a:lnTo>
                  <a:lnTo>
                    <a:pt x="2805077" y="4144043"/>
                  </a:lnTo>
                  <a:lnTo>
                    <a:pt x="2774409" y="4174505"/>
                  </a:lnTo>
                  <a:lnTo>
                    <a:pt x="2743225" y="4204089"/>
                  </a:lnTo>
                  <a:lnTo>
                    <a:pt x="2711535" y="4232780"/>
                  </a:lnTo>
                  <a:lnTo>
                    <a:pt x="2679349" y="4260566"/>
                  </a:lnTo>
                  <a:lnTo>
                    <a:pt x="2646678" y="4287432"/>
                  </a:lnTo>
                  <a:lnTo>
                    <a:pt x="2613533" y="4313364"/>
                  </a:lnTo>
                  <a:lnTo>
                    <a:pt x="2579923" y="4338349"/>
                  </a:lnTo>
                  <a:lnTo>
                    <a:pt x="2545860" y="4362372"/>
                  </a:lnTo>
                  <a:lnTo>
                    <a:pt x="2511353" y="4385420"/>
                  </a:lnTo>
                  <a:lnTo>
                    <a:pt x="2476414" y="4407479"/>
                  </a:lnTo>
                  <a:lnTo>
                    <a:pt x="2441052" y="4428535"/>
                  </a:lnTo>
                  <a:lnTo>
                    <a:pt x="2405279" y="4448574"/>
                  </a:lnTo>
                  <a:lnTo>
                    <a:pt x="2369104" y="4467582"/>
                  </a:lnTo>
                  <a:lnTo>
                    <a:pt x="2332539" y="4485546"/>
                  </a:lnTo>
                  <a:lnTo>
                    <a:pt x="2295593" y="4502451"/>
                  </a:lnTo>
                  <a:lnTo>
                    <a:pt x="2258277" y="4518284"/>
                  </a:lnTo>
                  <a:lnTo>
                    <a:pt x="2220601" y="4533031"/>
                  </a:lnTo>
                  <a:lnTo>
                    <a:pt x="2182577" y="4546678"/>
                  </a:lnTo>
                  <a:lnTo>
                    <a:pt x="2144214" y="4559211"/>
                  </a:lnTo>
                  <a:lnTo>
                    <a:pt x="2105523" y="4570616"/>
                  </a:lnTo>
                  <a:lnTo>
                    <a:pt x="2066515" y="4580879"/>
                  </a:lnTo>
                  <a:lnTo>
                    <a:pt x="2027199" y="4589987"/>
                  </a:lnTo>
                  <a:lnTo>
                    <a:pt x="1987587" y="4597925"/>
                  </a:lnTo>
                  <a:lnTo>
                    <a:pt x="1947689" y="4604680"/>
                  </a:lnTo>
                  <a:lnTo>
                    <a:pt x="1907514" y="4610238"/>
                  </a:lnTo>
                  <a:lnTo>
                    <a:pt x="1867075" y="4614585"/>
                  </a:lnTo>
                  <a:lnTo>
                    <a:pt x="1826381" y="4617708"/>
                  </a:lnTo>
                  <a:lnTo>
                    <a:pt x="1785443" y="4619591"/>
                  </a:lnTo>
                  <a:lnTo>
                    <a:pt x="1744270" y="4620222"/>
                  </a:lnTo>
                  <a:lnTo>
                    <a:pt x="1703098" y="4619591"/>
                  </a:lnTo>
                  <a:lnTo>
                    <a:pt x="1662160" y="4617708"/>
                  </a:lnTo>
                  <a:lnTo>
                    <a:pt x="1621465" y="4614585"/>
                  </a:lnTo>
                  <a:lnTo>
                    <a:pt x="1581026" y="4610238"/>
                  </a:lnTo>
                  <a:lnTo>
                    <a:pt x="1540851" y="4604680"/>
                  </a:lnTo>
                  <a:lnTo>
                    <a:pt x="1500953" y="4597925"/>
                  </a:lnTo>
                  <a:lnTo>
                    <a:pt x="1461340" y="4589987"/>
                  </a:lnTo>
                  <a:lnTo>
                    <a:pt x="1422025" y="4580879"/>
                  </a:lnTo>
                  <a:lnTo>
                    <a:pt x="1383016" y="4570616"/>
                  </a:lnTo>
                  <a:lnTo>
                    <a:pt x="1344325" y="4559211"/>
                  </a:lnTo>
                  <a:lnTo>
                    <a:pt x="1305962" y="4546678"/>
                  </a:lnTo>
                  <a:lnTo>
                    <a:pt x="1267937" y="4533031"/>
                  </a:lnTo>
                  <a:lnTo>
                    <a:pt x="1230262" y="4518284"/>
                  </a:lnTo>
                  <a:lnTo>
                    <a:pt x="1192945" y="4502451"/>
                  </a:lnTo>
                  <a:lnTo>
                    <a:pt x="1155999" y="4485546"/>
                  </a:lnTo>
                  <a:lnTo>
                    <a:pt x="1119433" y="4467582"/>
                  </a:lnTo>
                  <a:lnTo>
                    <a:pt x="1083259" y="4448574"/>
                  </a:lnTo>
                  <a:lnTo>
                    <a:pt x="1047485" y="4428535"/>
                  </a:lnTo>
                  <a:lnTo>
                    <a:pt x="1012123" y="4407479"/>
                  </a:lnTo>
                  <a:lnTo>
                    <a:pt x="977184" y="4385420"/>
                  </a:lnTo>
                  <a:lnTo>
                    <a:pt x="942677" y="4362372"/>
                  </a:lnTo>
                  <a:lnTo>
                    <a:pt x="908613" y="4338349"/>
                  </a:lnTo>
                  <a:lnTo>
                    <a:pt x="875004" y="4313364"/>
                  </a:lnTo>
                  <a:lnTo>
                    <a:pt x="841858" y="4287432"/>
                  </a:lnTo>
                  <a:lnTo>
                    <a:pt x="809187" y="4260566"/>
                  </a:lnTo>
                  <a:lnTo>
                    <a:pt x="777001" y="4232780"/>
                  </a:lnTo>
                  <a:lnTo>
                    <a:pt x="745311" y="4204089"/>
                  </a:lnTo>
                  <a:lnTo>
                    <a:pt x="714126" y="4174505"/>
                  </a:lnTo>
                  <a:lnTo>
                    <a:pt x="683458" y="4144043"/>
                  </a:lnTo>
                  <a:lnTo>
                    <a:pt x="653317" y="4112717"/>
                  </a:lnTo>
                  <a:lnTo>
                    <a:pt x="623714" y="4080540"/>
                  </a:lnTo>
                  <a:lnTo>
                    <a:pt x="594658" y="4047527"/>
                  </a:lnTo>
                  <a:lnTo>
                    <a:pt x="566161" y="4013691"/>
                  </a:lnTo>
                  <a:lnTo>
                    <a:pt x="538233" y="3979047"/>
                  </a:lnTo>
                  <a:lnTo>
                    <a:pt x="510884" y="3943607"/>
                  </a:lnTo>
                  <a:lnTo>
                    <a:pt x="484125" y="3907386"/>
                  </a:lnTo>
                  <a:lnTo>
                    <a:pt x="457966" y="3870398"/>
                  </a:lnTo>
                  <a:lnTo>
                    <a:pt x="432418" y="3832656"/>
                  </a:lnTo>
                  <a:lnTo>
                    <a:pt x="407491" y="3794175"/>
                  </a:lnTo>
                  <a:lnTo>
                    <a:pt x="383196" y="3754968"/>
                  </a:lnTo>
                  <a:lnTo>
                    <a:pt x="359543" y="3715050"/>
                  </a:lnTo>
                  <a:lnTo>
                    <a:pt x="336542" y="3674433"/>
                  </a:lnTo>
                  <a:lnTo>
                    <a:pt x="314205" y="3633133"/>
                  </a:lnTo>
                  <a:lnTo>
                    <a:pt x="292541" y="3591162"/>
                  </a:lnTo>
                  <a:lnTo>
                    <a:pt x="271561" y="3548535"/>
                  </a:lnTo>
                  <a:lnTo>
                    <a:pt x="251276" y="3505265"/>
                  </a:lnTo>
                  <a:lnTo>
                    <a:pt x="231696" y="3461367"/>
                  </a:lnTo>
                  <a:lnTo>
                    <a:pt x="212831" y="3416854"/>
                  </a:lnTo>
                  <a:lnTo>
                    <a:pt x="194692" y="3371741"/>
                  </a:lnTo>
                  <a:lnTo>
                    <a:pt x="177289" y="3326040"/>
                  </a:lnTo>
                  <a:lnTo>
                    <a:pt x="160633" y="3279766"/>
                  </a:lnTo>
                  <a:lnTo>
                    <a:pt x="144735" y="3232933"/>
                  </a:lnTo>
                  <a:lnTo>
                    <a:pt x="129604" y="3185554"/>
                  </a:lnTo>
                  <a:lnTo>
                    <a:pt x="115252" y="3137644"/>
                  </a:lnTo>
                  <a:lnTo>
                    <a:pt x="101688" y="3089217"/>
                  </a:lnTo>
                  <a:lnTo>
                    <a:pt x="88923" y="3040285"/>
                  </a:lnTo>
                  <a:lnTo>
                    <a:pt x="76969" y="2990864"/>
                  </a:lnTo>
                  <a:lnTo>
                    <a:pt x="65834" y="2940966"/>
                  </a:lnTo>
                  <a:lnTo>
                    <a:pt x="55530" y="2890607"/>
                  </a:lnTo>
                  <a:lnTo>
                    <a:pt x="46067" y="2839799"/>
                  </a:lnTo>
                  <a:lnTo>
                    <a:pt x="37455" y="2788556"/>
                  </a:lnTo>
                  <a:lnTo>
                    <a:pt x="29706" y="2736893"/>
                  </a:lnTo>
                  <a:lnTo>
                    <a:pt x="22829" y="2684823"/>
                  </a:lnTo>
                  <a:lnTo>
                    <a:pt x="16835" y="2632361"/>
                  </a:lnTo>
                  <a:lnTo>
                    <a:pt x="11734" y="2579519"/>
                  </a:lnTo>
                  <a:lnTo>
                    <a:pt x="7538" y="2526312"/>
                  </a:lnTo>
                  <a:lnTo>
                    <a:pt x="4255" y="2472754"/>
                  </a:lnTo>
                  <a:lnTo>
                    <a:pt x="1898" y="2418859"/>
                  </a:lnTo>
                  <a:lnTo>
                    <a:pt x="476" y="2364639"/>
                  </a:lnTo>
                  <a:lnTo>
                    <a:pt x="0" y="231011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28313" y="4125417"/>
              <a:ext cx="4093845" cy="703580"/>
            </a:xfrm>
            <a:custGeom>
              <a:avLst/>
              <a:gdLst/>
              <a:ahLst/>
              <a:cxnLst/>
              <a:rect l="l" t="t" r="r" b="b"/>
              <a:pathLst>
                <a:path w="4093845" h="703579">
                  <a:moveTo>
                    <a:pt x="3919491" y="56518"/>
                  </a:moveTo>
                  <a:lnTo>
                    <a:pt x="0" y="646925"/>
                  </a:lnTo>
                  <a:lnTo>
                    <a:pt x="8521" y="703440"/>
                  </a:lnTo>
                  <a:lnTo>
                    <a:pt x="3928004" y="113032"/>
                  </a:lnTo>
                  <a:lnTo>
                    <a:pt x="3919491" y="56518"/>
                  </a:lnTo>
                  <a:close/>
                </a:path>
                <a:path w="4093845" h="703579">
                  <a:moveTo>
                    <a:pt x="4071826" y="52260"/>
                  </a:moveTo>
                  <a:lnTo>
                    <a:pt x="3947756" y="52260"/>
                  </a:lnTo>
                  <a:lnTo>
                    <a:pt x="3956265" y="108775"/>
                  </a:lnTo>
                  <a:lnTo>
                    <a:pt x="3928004" y="113032"/>
                  </a:lnTo>
                  <a:lnTo>
                    <a:pt x="3936517" y="169544"/>
                  </a:lnTo>
                  <a:lnTo>
                    <a:pt x="4093286" y="59232"/>
                  </a:lnTo>
                  <a:lnTo>
                    <a:pt x="4071826" y="52260"/>
                  </a:lnTo>
                  <a:close/>
                </a:path>
                <a:path w="4093845" h="703579">
                  <a:moveTo>
                    <a:pt x="3947756" y="52260"/>
                  </a:moveTo>
                  <a:lnTo>
                    <a:pt x="3919491" y="56518"/>
                  </a:lnTo>
                  <a:lnTo>
                    <a:pt x="3928004" y="113032"/>
                  </a:lnTo>
                  <a:lnTo>
                    <a:pt x="3956265" y="108775"/>
                  </a:lnTo>
                  <a:lnTo>
                    <a:pt x="3947756" y="52260"/>
                  </a:lnTo>
                  <a:close/>
                </a:path>
                <a:path w="4093845" h="703579">
                  <a:moveTo>
                    <a:pt x="3910977" y="0"/>
                  </a:moveTo>
                  <a:lnTo>
                    <a:pt x="3919491" y="56518"/>
                  </a:lnTo>
                  <a:lnTo>
                    <a:pt x="3947756" y="52260"/>
                  </a:lnTo>
                  <a:lnTo>
                    <a:pt x="4071826" y="52260"/>
                  </a:lnTo>
                  <a:lnTo>
                    <a:pt x="391097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8757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Smart</a:t>
            </a:r>
            <a:r>
              <a:rPr dirty="0"/>
              <a:t> </a:t>
            </a:r>
            <a:r>
              <a:rPr spc="-20" dirty="0"/>
              <a:t>Contracts</a:t>
            </a:r>
            <a:r>
              <a:rPr dirty="0"/>
              <a:t> </a:t>
            </a:r>
            <a:r>
              <a:rPr spc="-20" dirty="0"/>
              <a:t>Example</a:t>
            </a:r>
            <a:r>
              <a:rPr dirty="0"/>
              <a:t> </a:t>
            </a:r>
            <a:r>
              <a:rPr spc="-5" dirty="0"/>
              <a:t>(2/3)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4639" y="2996183"/>
            <a:ext cx="612648" cy="6126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4639" y="4392167"/>
            <a:ext cx="612648" cy="61264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14232" y="1499108"/>
            <a:ext cx="1017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Blockchain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02089" y="4105147"/>
            <a:ext cx="655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21000000">
            <a:off x="3952154" y="4400724"/>
            <a:ext cx="75126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ep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6939" y="1433068"/>
            <a:ext cx="6175375" cy="1551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0" dirty="0">
                <a:latin typeface="Calibri"/>
                <a:cs typeface="Calibri"/>
              </a:rPr>
              <a:t>Tenant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deposits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contract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Contract’s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State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changes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endParaRPr sz="2800">
              <a:latin typeface="Calibri"/>
              <a:cs typeface="Calibri"/>
            </a:endParaRPr>
          </a:p>
          <a:p>
            <a:pPr marL="1905000">
              <a:lnSpc>
                <a:spcPct val="100000"/>
              </a:lnSpc>
              <a:spcBef>
                <a:spcPts val="1839"/>
              </a:spcBef>
            </a:pPr>
            <a:r>
              <a:rPr sz="1800" spc="-5" dirty="0">
                <a:latin typeface="Calibri"/>
                <a:cs typeface="Calibri"/>
              </a:rPr>
              <a:t>Owner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004568" y="1557527"/>
            <a:ext cx="2181860" cy="4053840"/>
            <a:chOff x="8004568" y="1557527"/>
            <a:chExt cx="2181860" cy="405384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5480" y="1557527"/>
              <a:ext cx="518159" cy="518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8800" y="3459479"/>
              <a:ext cx="725424" cy="7254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3288" y="2999231"/>
              <a:ext cx="518159" cy="5181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0992" y="4882895"/>
              <a:ext cx="725424" cy="7284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5480" y="4425695"/>
              <a:ext cx="518159" cy="51511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064868" y="4659286"/>
              <a:ext cx="318135" cy="479425"/>
            </a:xfrm>
            <a:custGeom>
              <a:avLst/>
              <a:gdLst/>
              <a:ahLst/>
              <a:cxnLst/>
              <a:rect l="l" t="t" r="r" b="b"/>
              <a:pathLst>
                <a:path w="318134" h="479425">
                  <a:moveTo>
                    <a:pt x="317525" y="0"/>
                  </a:moveTo>
                  <a:lnTo>
                    <a:pt x="265722" y="2451"/>
                  </a:lnTo>
                  <a:lnTo>
                    <a:pt x="187617" y="15976"/>
                  </a:lnTo>
                  <a:lnTo>
                    <a:pt x="133451" y="33845"/>
                  </a:lnTo>
                  <a:lnTo>
                    <a:pt x="87147" y="57061"/>
                  </a:lnTo>
                  <a:lnTo>
                    <a:pt x="49682" y="84759"/>
                  </a:lnTo>
                  <a:lnTo>
                    <a:pt x="22021" y="116052"/>
                  </a:lnTo>
                  <a:lnTo>
                    <a:pt x="7124" y="146075"/>
                  </a:lnTo>
                  <a:lnTo>
                    <a:pt x="7124" y="220586"/>
                  </a:lnTo>
                  <a:lnTo>
                    <a:pt x="5854" y="218071"/>
                  </a:lnTo>
                  <a:lnTo>
                    <a:pt x="2616" y="198691"/>
                  </a:lnTo>
                  <a:lnTo>
                    <a:pt x="7124" y="220586"/>
                  </a:lnTo>
                  <a:lnTo>
                    <a:pt x="7124" y="146075"/>
                  </a:lnTo>
                  <a:lnTo>
                    <a:pt x="5143" y="150063"/>
                  </a:lnTo>
                  <a:lnTo>
                    <a:pt x="228" y="184315"/>
                  </a:lnTo>
                  <a:lnTo>
                    <a:pt x="25" y="183057"/>
                  </a:lnTo>
                  <a:lnTo>
                    <a:pt x="25" y="185762"/>
                  </a:lnTo>
                  <a:lnTo>
                    <a:pt x="0" y="185928"/>
                  </a:lnTo>
                  <a:lnTo>
                    <a:pt x="25" y="186055"/>
                  </a:lnTo>
                  <a:lnTo>
                    <a:pt x="25" y="262432"/>
                  </a:lnTo>
                  <a:lnTo>
                    <a:pt x="5854" y="297446"/>
                  </a:lnTo>
                  <a:lnTo>
                    <a:pt x="49606" y="360667"/>
                  </a:lnTo>
                  <a:lnTo>
                    <a:pt x="85572" y="387438"/>
                  </a:lnTo>
                  <a:lnTo>
                    <a:pt x="129628" y="410019"/>
                  </a:lnTo>
                  <a:lnTo>
                    <a:pt x="180809" y="427672"/>
                  </a:lnTo>
                  <a:lnTo>
                    <a:pt x="238150" y="439674"/>
                  </a:lnTo>
                  <a:lnTo>
                    <a:pt x="238150" y="479361"/>
                  </a:lnTo>
                  <a:lnTo>
                    <a:pt x="317525" y="405803"/>
                  </a:lnTo>
                  <a:lnTo>
                    <a:pt x="238150" y="320611"/>
                  </a:lnTo>
                  <a:lnTo>
                    <a:pt x="238150" y="360299"/>
                  </a:lnTo>
                  <a:lnTo>
                    <a:pt x="180809" y="348297"/>
                  </a:lnTo>
                  <a:lnTo>
                    <a:pt x="129628" y="330644"/>
                  </a:lnTo>
                  <a:lnTo>
                    <a:pt x="85572" y="308063"/>
                  </a:lnTo>
                  <a:lnTo>
                    <a:pt x="49606" y="281305"/>
                  </a:lnTo>
                  <a:lnTo>
                    <a:pt x="22707" y="251053"/>
                  </a:lnTo>
                  <a:lnTo>
                    <a:pt x="7924" y="222135"/>
                  </a:lnTo>
                  <a:lnTo>
                    <a:pt x="27101" y="188429"/>
                  </a:lnTo>
                  <a:lnTo>
                    <a:pt x="57099" y="157695"/>
                  </a:lnTo>
                  <a:lnTo>
                    <a:pt x="96253" y="131152"/>
                  </a:lnTo>
                  <a:lnTo>
                    <a:pt x="143217" y="109435"/>
                  </a:lnTo>
                  <a:lnTo>
                    <a:pt x="196634" y="93154"/>
                  </a:lnTo>
                  <a:lnTo>
                    <a:pt x="255181" y="82931"/>
                  </a:lnTo>
                  <a:lnTo>
                    <a:pt x="317525" y="79375"/>
                  </a:lnTo>
                  <a:lnTo>
                    <a:pt x="317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64893" y="4659287"/>
              <a:ext cx="317500" cy="479425"/>
            </a:xfrm>
            <a:custGeom>
              <a:avLst/>
              <a:gdLst/>
              <a:ahLst/>
              <a:cxnLst/>
              <a:rect l="l" t="t" r="r" b="b"/>
              <a:pathLst>
                <a:path w="317500" h="479425">
                  <a:moveTo>
                    <a:pt x="0" y="183059"/>
                  </a:moveTo>
                  <a:lnTo>
                    <a:pt x="22686" y="251052"/>
                  </a:lnTo>
                  <a:lnTo>
                    <a:pt x="49583" y="281294"/>
                  </a:lnTo>
                  <a:lnTo>
                    <a:pt x="85550" y="308065"/>
                  </a:lnTo>
                  <a:lnTo>
                    <a:pt x="129612" y="330641"/>
                  </a:lnTo>
                  <a:lnTo>
                    <a:pt x="180795" y="348296"/>
                  </a:lnTo>
                  <a:lnTo>
                    <a:pt x="238125" y="360305"/>
                  </a:lnTo>
                  <a:lnTo>
                    <a:pt x="238125" y="320617"/>
                  </a:lnTo>
                  <a:lnTo>
                    <a:pt x="317500" y="405805"/>
                  </a:lnTo>
                  <a:lnTo>
                    <a:pt x="238125" y="479367"/>
                  </a:lnTo>
                  <a:lnTo>
                    <a:pt x="238125" y="439679"/>
                  </a:lnTo>
                  <a:lnTo>
                    <a:pt x="180795" y="427670"/>
                  </a:lnTo>
                  <a:lnTo>
                    <a:pt x="129612" y="410016"/>
                  </a:lnTo>
                  <a:lnTo>
                    <a:pt x="85550" y="387440"/>
                  </a:lnTo>
                  <a:lnTo>
                    <a:pt x="49583" y="360668"/>
                  </a:lnTo>
                  <a:lnTo>
                    <a:pt x="22686" y="330427"/>
                  </a:lnTo>
                  <a:lnTo>
                    <a:pt x="0" y="262433"/>
                  </a:lnTo>
                  <a:lnTo>
                    <a:pt x="0" y="183059"/>
                  </a:lnTo>
                  <a:lnTo>
                    <a:pt x="5115" y="150153"/>
                  </a:lnTo>
                  <a:lnTo>
                    <a:pt x="43348" y="90665"/>
                  </a:lnTo>
                  <a:lnTo>
                    <a:pt x="74672" y="65116"/>
                  </a:lnTo>
                  <a:lnTo>
                    <a:pt x="112939" y="43053"/>
                  </a:lnTo>
                  <a:lnTo>
                    <a:pt x="157251" y="24992"/>
                  </a:lnTo>
                  <a:lnTo>
                    <a:pt x="206714" y="11452"/>
                  </a:lnTo>
                  <a:lnTo>
                    <a:pt x="260429" y="2949"/>
                  </a:lnTo>
                  <a:lnTo>
                    <a:pt x="317500" y="0"/>
                  </a:lnTo>
                  <a:lnTo>
                    <a:pt x="317500" y="79375"/>
                  </a:lnTo>
                  <a:lnTo>
                    <a:pt x="255163" y="82920"/>
                  </a:lnTo>
                  <a:lnTo>
                    <a:pt x="196612" y="93145"/>
                  </a:lnTo>
                  <a:lnTo>
                    <a:pt x="143187" y="109428"/>
                  </a:lnTo>
                  <a:lnTo>
                    <a:pt x="96228" y="131149"/>
                  </a:lnTo>
                  <a:lnTo>
                    <a:pt x="57075" y="157689"/>
                  </a:lnTo>
                  <a:lnTo>
                    <a:pt x="27070" y="188428"/>
                  </a:lnTo>
                  <a:lnTo>
                    <a:pt x="7551" y="222746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10881" y="3262109"/>
              <a:ext cx="318135" cy="479425"/>
            </a:xfrm>
            <a:custGeom>
              <a:avLst/>
              <a:gdLst/>
              <a:ahLst/>
              <a:cxnLst/>
              <a:rect l="l" t="t" r="r" b="b"/>
              <a:pathLst>
                <a:path w="318134" h="479425">
                  <a:moveTo>
                    <a:pt x="317538" y="0"/>
                  </a:moveTo>
                  <a:lnTo>
                    <a:pt x="265734" y="2463"/>
                  </a:lnTo>
                  <a:lnTo>
                    <a:pt x="187629" y="15989"/>
                  </a:lnTo>
                  <a:lnTo>
                    <a:pt x="133464" y="33858"/>
                  </a:lnTo>
                  <a:lnTo>
                    <a:pt x="87160" y="57073"/>
                  </a:lnTo>
                  <a:lnTo>
                    <a:pt x="49695" y="84772"/>
                  </a:lnTo>
                  <a:lnTo>
                    <a:pt x="22021" y="116065"/>
                  </a:lnTo>
                  <a:lnTo>
                    <a:pt x="7124" y="146088"/>
                  </a:lnTo>
                  <a:lnTo>
                    <a:pt x="7124" y="220548"/>
                  </a:lnTo>
                  <a:lnTo>
                    <a:pt x="5867" y="218071"/>
                  </a:lnTo>
                  <a:lnTo>
                    <a:pt x="2692" y="199009"/>
                  </a:lnTo>
                  <a:lnTo>
                    <a:pt x="7124" y="220548"/>
                  </a:lnTo>
                  <a:lnTo>
                    <a:pt x="7124" y="146088"/>
                  </a:lnTo>
                  <a:lnTo>
                    <a:pt x="5143" y="150075"/>
                  </a:lnTo>
                  <a:lnTo>
                    <a:pt x="228" y="184264"/>
                  </a:lnTo>
                  <a:lnTo>
                    <a:pt x="38" y="183057"/>
                  </a:lnTo>
                  <a:lnTo>
                    <a:pt x="38" y="185674"/>
                  </a:lnTo>
                  <a:lnTo>
                    <a:pt x="0" y="185928"/>
                  </a:lnTo>
                  <a:lnTo>
                    <a:pt x="38" y="186118"/>
                  </a:lnTo>
                  <a:lnTo>
                    <a:pt x="38" y="262432"/>
                  </a:lnTo>
                  <a:lnTo>
                    <a:pt x="5867" y="297446"/>
                  </a:lnTo>
                  <a:lnTo>
                    <a:pt x="49618" y="360680"/>
                  </a:lnTo>
                  <a:lnTo>
                    <a:pt x="85585" y="387451"/>
                  </a:lnTo>
                  <a:lnTo>
                    <a:pt x="129641" y="410032"/>
                  </a:lnTo>
                  <a:lnTo>
                    <a:pt x="180822" y="427685"/>
                  </a:lnTo>
                  <a:lnTo>
                    <a:pt x="238163" y="439686"/>
                  </a:lnTo>
                  <a:lnTo>
                    <a:pt x="238163" y="479374"/>
                  </a:lnTo>
                  <a:lnTo>
                    <a:pt x="317538" y="405815"/>
                  </a:lnTo>
                  <a:lnTo>
                    <a:pt x="238163" y="320636"/>
                  </a:lnTo>
                  <a:lnTo>
                    <a:pt x="238163" y="360311"/>
                  </a:lnTo>
                  <a:lnTo>
                    <a:pt x="180822" y="348310"/>
                  </a:lnTo>
                  <a:lnTo>
                    <a:pt x="129641" y="330657"/>
                  </a:lnTo>
                  <a:lnTo>
                    <a:pt x="85585" y="308076"/>
                  </a:lnTo>
                  <a:lnTo>
                    <a:pt x="49618" y="281305"/>
                  </a:lnTo>
                  <a:lnTo>
                    <a:pt x="22720" y="251066"/>
                  </a:lnTo>
                  <a:lnTo>
                    <a:pt x="7924" y="222123"/>
                  </a:lnTo>
                  <a:lnTo>
                    <a:pt x="27101" y="188442"/>
                  </a:lnTo>
                  <a:lnTo>
                    <a:pt x="57099" y="157695"/>
                  </a:lnTo>
                  <a:lnTo>
                    <a:pt x="96253" y="131165"/>
                  </a:lnTo>
                  <a:lnTo>
                    <a:pt x="143217" y="109435"/>
                  </a:lnTo>
                  <a:lnTo>
                    <a:pt x="196646" y="93154"/>
                  </a:lnTo>
                  <a:lnTo>
                    <a:pt x="255193" y="82931"/>
                  </a:lnTo>
                  <a:lnTo>
                    <a:pt x="317538" y="79375"/>
                  </a:lnTo>
                  <a:lnTo>
                    <a:pt x="317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10918" y="3262109"/>
              <a:ext cx="317500" cy="479425"/>
            </a:xfrm>
            <a:custGeom>
              <a:avLst/>
              <a:gdLst/>
              <a:ahLst/>
              <a:cxnLst/>
              <a:rect l="l" t="t" r="r" b="b"/>
              <a:pathLst>
                <a:path w="317500" h="479425">
                  <a:moveTo>
                    <a:pt x="0" y="183059"/>
                  </a:moveTo>
                  <a:lnTo>
                    <a:pt x="22686" y="251052"/>
                  </a:lnTo>
                  <a:lnTo>
                    <a:pt x="49583" y="281294"/>
                  </a:lnTo>
                  <a:lnTo>
                    <a:pt x="85550" y="308065"/>
                  </a:lnTo>
                  <a:lnTo>
                    <a:pt x="129612" y="330641"/>
                  </a:lnTo>
                  <a:lnTo>
                    <a:pt x="180795" y="348296"/>
                  </a:lnTo>
                  <a:lnTo>
                    <a:pt x="238125" y="360305"/>
                  </a:lnTo>
                  <a:lnTo>
                    <a:pt x="238125" y="320617"/>
                  </a:lnTo>
                  <a:lnTo>
                    <a:pt x="317500" y="405805"/>
                  </a:lnTo>
                  <a:lnTo>
                    <a:pt x="238125" y="479367"/>
                  </a:lnTo>
                  <a:lnTo>
                    <a:pt x="238125" y="439679"/>
                  </a:lnTo>
                  <a:lnTo>
                    <a:pt x="180795" y="427670"/>
                  </a:lnTo>
                  <a:lnTo>
                    <a:pt x="129612" y="410016"/>
                  </a:lnTo>
                  <a:lnTo>
                    <a:pt x="85550" y="387440"/>
                  </a:lnTo>
                  <a:lnTo>
                    <a:pt x="49583" y="360668"/>
                  </a:lnTo>
                  <a:lnTo>
                    <a:pt x="22686" y="330427"/>
                  </a:lnTo>
                  <a:lnTo>
                    <a:pt x="0" y="262433"/>
                  </a:lnTo>
                  <a:lnTo>
                    <a:pt x="0" y="183059"/>
                  </a:lnTo>
                  <a:lnTo>
                    <a:pt x="5115" y="150153"/>
                  </a:lnTo>
                  <a:lnTo>
                    <a:pt x="43348" y="90665"/>
                  </a:lnTo>
                  <a:lnTo>
                    <a:pt x="74672" y="65116"/>
                  </a:lnTo>
                  <a:lnTo>
                    <a:pt x="112939" y="43053"/>
                  </a:lnTo>
                  <a:lnTo>
                    <a:pt x="157251" y="24992"/>
                  </a:lnTo>
                  <a:lnTo>
                    <a:pt x="206714" y="11452"/>
                  </a:lnTo>
                  <a:lnTo>
                    <a:pt x="260429" y="2949"/>
                  </a:lnTo>
                  <a:lnTo>
                    <a:pt x="317500" y="0"/>
                  </a:lnTo>
                  <a:lnTo>
                    <a:pt x="317500" y="79375"/>
                  </a:lnTo>
                  <a:lnTo>
                    <a:pt x="255163" y="82920"/>
                  </a:lnTo>
                  <a:lnTo>
                    <a:pt x="196612" y="93145"/>
                  </a:lnTo>
                  <a:lnTo>
                    <a:pt x="143187" y="109428"/>
                  </a:lnTo>
                  <a:lnTo>
                    <a:pt x="96228" y="131149"/>
                  </a:lnTo>
                  <a:lnTo>
                    <a:pt x="57075" y="157689"/>
                  </a:lnTo>
                  <a:lnTo>
                    <a:pt x="27070" y="188428"/>
                  </a:lnTo>
                  <a:lnTo>
                    <a:pt x="7551" y="222746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29129" y="4664112"/>
              <a:ext cx="332105" cy="483870"/>
            </a:xfrm>
            <a:custGeom>
              <a:avLst/>
              <a:gdLst/>
              <a:ahLst/>
              <a:cxnLst/>
              <a:rect l="l" t="t" r="r" b="b"/>
              <a:pathLst>
                <a:path w="332104" h="483870">
                  <a:moveTo>
                    <a:pt x="331520" y="279933"/>
                  </a:moveTo>
                  <a:lnTo>
                    <a:pt x="331330" y="277164"/>
                  </a:lnTo>
                  <a:lnTo>
                    <a:pt x="331317" y="277025"/>
                  </a:lnTo>
                  <a:lnTo>
                    <a:pt x="327901" y="225336"/>
                  </a:lnTo>
                  <a:lnTo>
                    <a:pt x="327901" y="264617"/>
                  </a:lnTo>
                  <a:lnTo>
                    <a:pt x="321957" y="243027"/>
                  </a:lnTo>
                  <a:lnTo>
                    <a:pt x="323380" y="245389"/>
                  </a:lnTo>
                  <a:lnTo>
                    <a:pt x="327901" y="264617"/>
                  </a:lnTo>
                  <a:lnTo>
                    <a:pt x="327901" y="225336"/>
                  </a:lnTo>
                  <a:lnTo>
                    <a:pt x="318135" y="166192"/>
                  </a:lnTo>
                  <a:lnTo>
                    <a:pt x="270306" y="105981"/>
                  </a:lnTo>
                  <a:lnTo>
                    <a:pt x="232651" y="81648"/>
                  </a:lnTo>
                  <a:lnTo>
                    <a:pt x="187198" y="62026"/>
                  </a:lnTo>
                  <a:lnTo>
                    <a:pt x="134962" y="47802"/>
                  </a:lnTo>
                  <a:lnTo>
                    <a:pt x="76974" y="39598"/>
                  </a:lnTo>
                  <a:lnTo>
                    <a:pt x="74345" y="0"/>
                  </a:lnTo>
                  <a:lnTo>
                    <a:pt x="0" y="78638"/>
                  </a:lnTo>
                  <a:lnTo>
                    <a:pt x="84836" y="158394"/>
                  </a:lnTo>
                  <a:lnTo>
                    <a:pt x="82207" y="118795"/>
                  </a:lnTo>
                  <a:lnTo>
                    <a:pt x="140195" y="127000"/>
                  </a:lnTo>
                  <a:lnTo>
                    <a:pt x="192443" y="141236"/>
                  </a:lnTo>
                  <a:lnTo>
                    <a:pt x="237896" y="160858"/>
                  </a:lnTo>
                  <a:lnTo>
                    <a:pt x="275551" y="185191"/>
                  </a:lnTo>
                  <a:lnTo>
                    <a:pt x="304393" y="213588"/>
                  </a:lnTo>
                  <a:lnTo>
                    <a:pt x="321043" y="241490"/>
                  </a:lnTo>
                  <a:lnTo>
                    <a:pt x="304152" y="276364"/>
                  </a:lnTo>
                  <a:lnTo>
                    <a:pt x="276237" y="309016"/>
                  </a:lnTo>
                  <a:lnTo>
                    <a:pt x="238925" y="338086"/>
                  </a:lnTo>
                  <a:lnTo>
                    <a:pt x="193509" y="362864"/>
                  </a:lnTo>
                  <a:lnTo>
                    <a:pt x="141274" y="382638"/>
                  </a:lnTo>
                  <a:lnTo>
                    <a:pt x="83527" y="396709"/>
                  </a:lnTo>
                  <a:lnTo>
                    <a:pt x="21564" y="404355"/>
                  </a:lnTo>
                  <a:lnTo>
                    <a:pt x="26809" y="483552"/>
                  </a:lnTo>
                  <a:lnTo>
                    <a:pt x="78320" y="477697"/>
                  </a:lnTo>
                  <a:lnTo>
                    <a:pt x="155359" y="459028"/>
                  </a:lnTo>
                  <a:lnTo>
                    <a:pt x="208229" y="437629"/>
                  </a:lnTo>
                  <a:lnTo>
                    <a:pt x="252907" y="411403"/>
                  </a:lnTo>
                  <a:lnTo>
                    <a:pt x="288455" y="381292"/>
                  </a:lnTo>
                  <a:lnTo>
                    <a:pt x="313994" y="348246"/>
                  </a:lnTo>
                  <a:lnTo>
                    <a:pt x="331216" y="278676"/>
                  </a:lnTo>
                  <a:lnTo>
                    <a:pt x="331520" y="279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29132" y="4664105"/>
              <a:ext cx="332105" cy="483870"/>
            </a:xfrm>
            <a:custGeom>
              <a:avLst/>
              <a:gdLst/>
              <a:ahLst/>
              <a:cxnLst/>
              <a:rect l="l" t="t" r="r" b="b"/>
              <a:pathLst>
                <a:path w="332104" h="483870">
                  <a:moveTo>
                    <a:pt x="331518" y="279933"/>
                  </a:moveTo>
                  <a:lnTo>
                    <a:pt x="304390" y="213587"/>
                  </a:lnTo>
                  <a:lnTo>
                    <a:pt x="275554" y="185187"/>
                  </a:lnTo>
                  <a:lnTo>
                    <a:pt x="237898" y="160850"/>
                  </a:lnTo>
                  <a:lnTo>
                    <a:pt x="192441" y="141234"/>
                  </a:lnTo>
                  <a:lnTo>
                    <a:pt x="140204" y="126998"/>
                  </a:lnTo>
                  <a:lnTo>
                    <a:pt x="82206" y="118801"/>
                  </a:lnTo>
                  <a:lnTo>
                    <a:pt x="84827" y="158403"/>
                  </a:lnTo>
                  <a:lnTo>
                    <a:pt x="0" y="78643"/>
                  </a:lnTo>
                  <a:lnTo>
                    <a:pt x="74343" y="0"/>
                  </a:lnTo>
                  <a:lnTo>
                    <a:pt x="76964" y="39601"/>
                  </a:lnTo>
                  <a:lnTo>
                    <a:pt x="134961" y="47797"/>
                  </a:lnTo>
                  <a:lnTo>
                    <a:pt x="187199" y="62032"/>
                  </a:lnTo>
                  <a:lnTo>
                    <a:pt x="232655" y="81649"/>
                  </a:lnTo>
                  <a:lnTo>
                    <a:pt x="270312" y="105986"/>
                  </a:lnTo>
                  <a:lnTo>
                    <a:pt x="299147" y="134386"/>
                  </a:lnTo>
                  <a:lnTo>
                    <a:pt x="326275" y="200733"/>
                  </a:lnTo>
                  <a:lnTo>
                    <a:pt x="331518" y="279933"/>
                  </a:lnTo>
                  <a:lnTo>
                    <a:pt x="328587" y="313104"/>
                  </a:lnTo>
                  <a:lnTo>
                    <a:pt x="294366" y="374988"/>
                  </a:lnTo>
                  <a:lnTo>
                    <a:pt x="264798" y="402550"/>
                  </a:lnTo>
                  <a:lnTo>
                    <a:pt x="228072" y="427092"/>
                  </a:lnTo>
                  <a:lnTo>
                    <a:pt x="185049" y="448040"/>
                  </a:lnTo>
                  <a:lnTo>
                    <a:pt x="136589" y="464817"/>
                  </a:lnTo>
                  <a:lnTo>
                    <a:pt x="83553" y="476850"/>
                  </a:lnTo>
                  <a:lnTo>
                    <a:pt x="26801" y="483562"/>
                  </a:lnTo>
                  <a:lnTo>
                    <a:pt x="21559" y="404360"/>
                  </a:lnTo>
                  <a:lnTo>
                    <a:pt x="83525" y="396705"/>
                  </a:lnTo>
                  <a:lnTo>
                    <a:pt x="141273" y="382636"/>
                  </a:lnTo>
                  <a:lnTo>
                    <a:pt x="193506" y="362860"/>
                  </a:lnTo>
                  <a:lnTo>
                    <a:pt x="238928" y="338085"/>
                  </a:lnTo>
                  <a:lnTo>
                    <a:pt x="276242" y="309017"/>
                  </a:lnTo>
                  <a:lnTo>
                    <a:pt x="304152" y="276363"/>
                  </a:lnTo>
                  <a:lnTo>
                    <a:pt x="321361" y="240832"/>
                  </a:lnTo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15223" y="3238703"/>
              <a:ext cx="332105" cy="483870"/>
            </a:xfrm>
            <a:custGeom>
              <a:avLst/>
              <a:gdLst/>
              <a:ahLst/>
              <a:cxnLst/>
              <a:rect l="l" t="t" r="r" b="b"/>
              <a:pathLst>
                <a:path w="332104" h="483870">
                  <a:moveTo>
                    <a:pt x="331520" y="279933"/>
                  </a:moveTo>
                  <a:lnTo>
                    <a:pt x="331330" y="277253"/>
                  </a:lnTo>
                  <a:lnTo>
                    <a:pt x="331355" y="277075"/>
                  </a:lnTo>
                  <a:lnTo>
                    <a:pt x="327825" y="224155"/>
                  </a:lnTo>
                  <a:lnTo>
                    <a:pt x="327825" y="264287"/>
                  </a:lnTo>
                  <a:lnTo>
                    <a:pt x="321983" y="243065"/>
                  </a:lnTo>
                  <a:lnTo>
                    <a:pt x="323380" y="245389"/>
                  </a:lnTo>
                  <a:lnTo>
                    <a:pt x="327825" y="264287"/>
                  </a:lnTo>
                  <a:lnTo>
                    <a:pt x="327825" y="224155"/>
                  </a:lnTo>
                  <a:lnTo>
                    <a:pt x="318135" y="166192"/>
                  </a:lnTo>
                  <a:lnTo>
                    <a:pt x="270306" y="105994"/>
                  </a:lnTo>
                  <a:lnTo>
                    <a:pt x="232651" y="81648"/>
                  </a:lnTo>
                  <a:lnTo>
                    <a:pt x="187198" y="62039"/>
                  </a:lnTo>
                  <a:lnTo>
                    <a:pt x="134962" y="47802"/>
                  </a:lnTo>
                  <a:lnTo>
                    <a:pt x="76974" y="39598"/>
                  </a:lnTo>
                  <a:lnTo>
                    <a:pt x="74345" y="0"/>
                  </a:lnTo>
                  <a:lnTo>
                    <a:pt x="0" y="78638"/>
                  </a:lnTo>
                  <a:lnTo>
                    <a:pt x="84836" y="158394"/>
                  </a:lnTo>
                  <a:lnTo>
                    <a:pt x="82207" y="118795"/>
                  </a:lnTo>
                  <a:lnTo>
                    <a:pt x="140195" y="127000"/>
                  </a:lnTo>
                  <a:lnTo>
                    <a:pt x="192443" y="141236"/>
                  </a:lnTo>
                  <a:lnTo>
                    <a:pt x="237896" y="160858"/>
                  </a:lnTo>
                  <a:lnTo>
                    <a:pt x="275551" y="185191"/>
                  </a:lnTo>
                  <a:lnTo>
                    <a:pt x="304393" y="213588"/>
                  </a:lnTo>
                  <a:lnTo>
                    <a:pt x="321043" y="241503"/>
                  </a:lnTo>
                  <a:lnTo>
                    <a:pt x="304152" y="276364"/>
                  </a:lnTo>
                  <a:lnTo>
                    <a:pt x="276237" y="309016"/>
                  </a:lnTo>
                  <a:lnTo>
                    <a:pt x="238925" y="338086"/>
                  </a:lnTo>
                  <a:lnTo>
                    <a:pt x="193509" y="362864"/>
                  </a:lnTo>
                  <a:lnTo>
                    <a:pt x="141274" y="382638"/>
                  </a:lnTo>
                  <a:lnTo>
                    <a:pt x="83527" y="396709"/>
                  </a:lnTo>
                  <a:lnTo>
                    <a:pt x="21564" y="404355"/>
                  </a:lnTo>
                  <a:lnTo>
                    <a:pt x="26809" y="483552"/>
                  </a:lnTo>
                  <a:lnTo>
                    <a:pt x="78320" y="477697"/>
                  </a:lnTo>
                  <a:lnTo>
                    <a:pt x="155359" y="459041"/>
                  </a:lnTo>
                  <a:lnTo>
                    <a:pt x="208229" y="437642"/>
                  </a:lnTo>
                  <a:lnTo>
                    <a:pt x="252907" y="411416"/>
                  </a:lnTo>
                  <a:lnTo>
                    <a:pt x="288467" y="381304"/>
                  </a:lnTo>
                  <a:lnTo>
                    <a:pt x="313994" y="348246"/>
                  </a:lnTo>
                  <a:lnTo>
                    <a:pt x="331228" y="278714"/>
                  </a:lnTo>
                  <a:lnTo>
                    <a:pt x="331520" y="279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15225" y="3238695"/>
              <a:ext cx="332105" cy="483870"/>
            </a:xfrm>
            <a:custGeom>
              <a:avLst/>
              <a:gdLst/>
              <a:ahLst/>
              <a:cxnLst/>
              <a:rect l="l" t="t" r="r" b="b"/>
              <a:pathLst>
                <a:path w="332104" h="483870">
                  <a:moveTo>
                    <a:pt x="331518" y="279933"/>
                  </a:moveTo>
                  <a:lnTo>
                    <a:pt x="304390" y="213587"/>
                  </a:lnTo>
                  <a:lnTo>
                    <a:pt x="275554" y="185187"/>
                  </a:lnTo>
                  <a:lnTo>
                    <a:pt x="237898" y="160850"/>
                  </a:lnTo>
                  <a:lnTo>
                    <a:pt x="192441" y="141234"/>
                  </a:lnTo>
                  <a:lnTo>
                    <a:pt x="140204" y="126998"/>
                  </a:lnTo>
                  <a:lnTo>
                    <a:pt x="82206" y="118801"/>
                  </a:lnTo>
                  <a:lnTo>
                    <a:pt x="84827" y="158403"/>
                  </a:lnTo>
                  <a:lnTo>
                    <a:pt x="0" y="78643"/>
                  </a:lnTo>
                  <a:lnTo>
                    <a:pt x="74343" y="0"/>
                  </a:lnTo>
                  <a:lnTo>
                    <a:pt x="76964" y="39601"/>
                  </a:lnTo>
                  <a:lnTo>
                    <a:pt x="134961" y="47797"/>
                  </a:lnTo>
                  <a:lnTo>
                    <a:pt x="187199" y="62032"/>
                  </a:lnTo>
                  <a:lnTo>
                    <a:pt x="232655" y="81649"/>
                  </a:lnTo>
                  <a:lnTo>
                    <a:pt x="270312" y="105986"/>
                  </a:lnTo>
                  <a:lnTo>
                    <a:pt x="299147" y="134386"/>
                  </a:lnTo>
                  <a:lnTo>
                    <a:pt x="326275" y="200733"/>
                  </a:lnTo>
                  <a:lnTo>
                    <a:pt x="331518" y="279933"/>
                  </a:lnTo>
                  <a:lnTo>
                    <a:pt x="328587" y="313104"/>
                  </a:lnTo>
                  <a:lnTo>
                    <a:pt x="294366" y="374988"/>
                  </a:lnTo>
                  <a:lnTo>
                    <a:pt x="264798" y="402550"/>
                  </a:lnTo>
                  <a:lnTo>
                    <a:pt x="228072" y="427092"/>
                  </a:lnTo>
                  <a:lnTo>
                    <a:pt x="185049" y="448040"/>
                  </a:lnTo>
                  <a:lnTo>
                    <a:pt x="136589" y="464817"/>
                  </a:lnTo>
                  <a:lnTo>
                    <a:pt x="83553" y="476850"/>
                  </a:lnTo>
                  <a:lnTo>
                    <a:pt x="26801" y="483562"/>
                  </a:lnTo>
                  <a:lnTo>
                    <a:pt x="21559" y="404360"/>
                  </a:lnTo>
                  <a:lnTo>
                    <a:pt x="83525" y="396705"/>
                  </a:lnTo>
                  <a:lnTo>
                    <a:pt x="141273" y="382636"/>
                  </a:lnTo>
                  <a:lnTo>
                    <a:pt x="193506" y="362860"/>
                  </a:lnTo>
                  <a:lnTo>
                    <a:pt x="238928" y="338085"/>
                  </a:lnTo>
                  <a:lnTo>
                    <a:pt x="276242" y="309017"/>
                  </a:lnTo>
                  <a:lnTo>
                    <a:pt x="304152" y="276363"/>
                  </a:lnTo>
                  <a:lnTo>
                    <a:pt x="321361" y="240832"/>
                  </a:lnTo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8757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Smart</a:t>
            </a:r>
            <a:r>
              <a:rPr dirty="0"/>
              <a:t> </a:t>
            </a:r>
            <a:r>
              <a:rPr spc="-20" dirty="0"/>
              <a:t>Contracts</a:t>
            </a:r>
            <a:r>
              <a:rPr dirty="0"/>
              <a:t> </a:t>
            </a:r>
            <a:r>
              <a:rPr spc="-20" dirty="0"/>
              <a:t>Example</a:t>
            </a:r>
            <a:r>
              <a:rPr dirty="0"/>
              <a:t> </a:t>
            </a:r>
            <a:r>
              <a:rPr spc="-5" dirty="0"/>
              <a:t>(3/3)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27716" y="1940915"/>
            <a:ext cx="6851650" cy="4632960"/>
            <a:chOff x="3627716" y="1940915"/>
            <a:chExt cx="6851650" cy="4632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5437" y="2356483"/>
              <a:ext cx="1466062" cy="8631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5437" y="3465512"/>
              <a:ext cx="1466062" cy="29321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8800" y="3471672"/>
              <a:ext cx="725424" cy="7254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84200" y="1947265"/>
              <a:ext cx="3488690" cy="4620260"/>
            </a:xfrm>
            <a:custGeom>
              <a:avLst/>
              <a:gdLst/>
              <a:ahLst/>
              <a:cxnLst/>
              <a:rect l="l" t="t" r="r" b="b"/>
              <a:pathLst>
                <a:path w="3488690" h="4620259">
                  <a:moveTo>
                    <a:pt x="0" y="2310111"/>
                  </a:moveTo>
                  <a:lnTo>
                    <a:pt x="476" y="2255582"/>
                  </a:lnTo>
                  <a:lnTo>
                    <a:pt x="1898" y="2201363"/>
                  </a:lnTo>
                  <a:lnTo>
                    <a:pt x="4255" y="2147468"/>
                  </a:lnTo>
                  <a:lnTo>
                    <a:pt x="7538" y="2093910"/>
                  </a:lnTo>
                  <a:lnTo>
                    <a:pt x="11734" y="2040703"/>
                  </a:lnTo>
                  <a:lnTo>
                    <a:pt x="16835" y="1987861"/>
                  </a:lnTo>
                  <a:lnTo>
                    <a:pt x="22829" y="1935398"/>
                  </a:lnTo>
                  <a:lnTo>
                    <a:pt x="29706" y="1883329"/>
                  </a:lnTo>
                  <a:lnTo>
                    <a:pt x="37455" y="1831666"/>
                  </a:lnTo>
                  <a:lnTo>
                    <a:pt x="46067" y="1780423"/>
                  </a:lnTo>
                  <a:lnTo>
                    <a:pt x="55530" y="1729615"/>
                  </a:lnTo>
                  <a:lnTo>
                    <a:pt x="65834" y="1679255"/>
                  </a:lnTo>
                  <a:lnTo>
                    <a:pt x="76969" y="1629358"/>
                  </a:lnTo>
                  <a:lnTo>
                    <a:pt x="88923" y="1579936"/>
                  </a:lnTo>
                  <a:lnTo>
                    <a:pt x="101688" y="1531005"/>
                  </a:lnTo>
                  <a:lnTo>
                    <a:pt x="115252" y="1482577"/>
                  </a:lnTo>
                  <a:lnTo>
                    <a:pt x="129604" y="1434667"/>
                  </a:lnTo>
                  <a:lnTo>
                    <a:pt x="144735" y="1387289"/>
                  </a:lnTo>
                  <a:lnTo>
                    <a:pt x="160633" y="1340456"/>
                  </a:lnTo>
                  <a:lnTo>
                    <a:pt x="177289" y="1294182"/>
                  </a:lnTo>
                  <a:lnTo>
                    <a:pt x="194692" y="1248481"/>
                  </a:lnTo>
                  <a:lnTo>
                    <a:pt x="212831" y="1203367"/>
                  </a:lnTo>
                  <a:lnTo>
                    <a:pt x="231696" y="1158854"/>
                  </a:lnTo>
                  <a:lnTo>
                    <a:pt x="251276" y="1114956"/>
                  </a:lnTo>
                  <a:lnTo>
                    <a:pt x="271561" y="1071687"/>
                  </a:lnTo>
                  <a:lnTo>
                    <a:pt x="292541" y="1029060"/>
                  </a:lnTo>
                  <a:lnTo>
                    <a:pt x="314205" y="987089"/>
                  </a:lnTo>
                  <a:lnTo>
                    <a:pt x="336542" y="945788"/>
                  </a:lnTo>
                  <a:lnTo>
                    <a:pt x="359543" y="905172"/>
                  </a:lnTo>
                  <a:lnTo>
                    <a:pt x="383196" y="865253"/>
                  </a:lnTo>
                  <a:lnTo>
                    <a:pt x="407491" y="826047"/>
                  </a:lnTo>
                  <a:lnTo>
                    <a:pt x="432418" y="787566"/>
                  </a:lnTo>
                  <a:lnTo>
                    <a:pt x="457966" y="749824"/>
                  </a:lnTo>
                  <a:lnTo>
                    <a:pt x="484125" y="712836"/>
                  </a:lnTo>
                  <a:lnTo>
                    <a:pt x="510884" y="676615"/>
                  </a:lnTo>
                  <a:lnTo>
                    <a:pt x="538233" y="641175"/>
                  </a:lnTo>
                  <a:lnTo>
                    <a:pt x="566161" y="606530"/>
                  </a:lnTo>
                  <a:lnTo>
                    <a:pt x="594658" y="572694"/>
                  </a:lnTo>
                  <a:lnTo>
                    <a:pt x="623714" y="539681"/>
                  </a:lnTo>
                  <a:lnTo>
                    <a:pt x="653317" y="507505"/>
                  </a:lnTo>
                  <a:lnTo>
                    <a:pt x="683458" y="476178"/>
                  </a:lnTo>
                  <a:lnTo>
                    <a:pt x="714126" y="445717"/>
                  </a:lnTo>
                  <a:lnTo>
                    <a:pt x="745311" y="416133"/>
                  </a:lnTo>
                  <a:lnTo>
                    <a:pt x="777001" y="387441"/>
                  </a:lnTo>
                  <a:lnTo>
                    <a:pt x="809187" y="359656"/>
                  </a:lnTo>
                  <a:lnTo>
                    <a:pt x="841858" y="332790"/>
                  </a:lnTo>
                  <a:lnTo>
                    <a:pt x="875004" y="306858"/>
                  </a:lnTo>
                  <a:lnTo>
                    <a:pt x="908613" y="281873"/>
                  </a:lnTo>
                  <a:lnTo>
                    <a:pt x="942677" y="257850"/>
                  </a:lnTo>
                  <a:lnTo>
                    <a:pt x="977184" y="234802"/>
                  </a:lnTo>
                  <a:lnTo>
                    <a:pt x="1012123" y="212743"/>
                  </a:lnTo>
                  <a:lnTo>
                    <a:pt x="1047485" y="191687"/>
                  </a:lnTo>
                  <a:lnTo>
                    <a:pt x="1083259" y="171648"/>
                  </a:lnTo>
                  <a:lnTo>
                    <a:pt x="1119433" y="152639"/>
                  </a:lnTo>
                  <a:lnTo>
                    <a:pt x="1155999" y="134676"/>
                  </a:lnTo>
                  <a:lnTo>
                    <a:pt x="1192945" y="117770"/>
                  </a:lnTo>
                  <a:lnTo>
                    <a:pt x="1230262" y="101937"/>
                  </a:lnTo>
                  <a:lnTo>
                    <a:pt x="1267937" y="87191"/>
                  </a:lnTo>
                  <a:lnTo>
                    <a:pt x="1305962" y="73544"/>
                  </a:lnTo>
                  <a:lnTo>
                    <a:pt x="1344325" y="61011"/>
                  </a:lnTo>
                  <a:lnTo>
                    <a:pt x="1383016" y="49606"/>
                  </a:lnTo>
                  <a:lnTo>
                    <a:pt x="1422025" y="39343"/>
                  </a:lnTo>
                  <a:lnTo>
                    <a:pt x="1461340" y="30235"/>
                  </a:lnTo>
                  <a:lnTo>
                    <a:pt x="1500953" y="22296"/>
                  </a:lnTo>
                  <a:lnTo>
                    <a:pt x="1540851" y="15541"/>
                  </a:lnTo>
                  <a:lnTo>
                    <a:pt x="1581026" y="9983"/>
                  </a:lnTo>
                  <a:lnTo>
                    <a:pt x="1621465" y="5636"/>
                  </a:lnTo>
                  <a:lnTo>
                    <a:pt x="1662160" y="2514"/>
                  </a:lnTo>
                  <a:lnTo>
                    <a:pt x="1703098" y="630"/>
                  </a:lnTo>
                  <a:lnTo>
                    <a:pt x="1744270" y="0"/>
                  </a:lnTo>
                  <a:lnTo>
                    <a:pt x="1785443" y="630"/>
                  </a:lnTo>
                  <a:lnTo>
                    <a:pt x="1826381" y="2514"/>
                  </a:lnTo>
                  <a:lnTo>
                    <a:pt x="1867075" y="5636"/>
                  </a:lnTo>
                  <a:lnTo>
                    <a:pt x="1907514" y="9983"/>
                  </a:lnTo>
                  <a:lnTo>
                    <a:pt x="1947689" y="15541"/>
                  </a:lnTo>
                  <a:lnTo>
                    <a:pt x="1987587" y="22296"/>
                  </a:lnTo>
                  <a:lnTo>
                    <a:pt x="2027199" y="30235"/>
                  </a:lnTo>
                  <a:lnTo>
                    <a:pt x="2066515" y="39343"/>
                  </a:lnTo>
                  <a:lnTo>
                    <a:pt x="2105523" y="49606"/>
                  </a:lnTo>
                  <a:lnTo>
                    <a:pt x="2144214" y="61011"/>
                  </a:lnTo>
                  <a:lnTo>
                    <a:pt x="2182577" y="73544"/>
                  </a:lnTo>
                  <a:lnTo>
                    <a:pt x="2220601" y="87191"/>
                  </a:lnTo>
                  <a:lnTo>
                    <a:pt x="2258277" y="101937"/>
                  </a:lnTo>
                  <a:lnTo>
                    <a:pt x="2295593" y="117770"/>
                  </a:lnTo>
                  <a:lnTo>
                    <a:pt x="2332539" y="134676"/>
                  </a:lnTo>
                  <a:lnTo>
                    <a:pt x="2369104" y="152639"/>
                  </a:lnTo>
                  <a:lnTo>
                    <a:pt x="2405279" y="171648"/>
                  </a:lnTo>
                  <a:lnTo>
                    <a:pt x="2441052" y="191687"/>
                  </a:lnTo>
                  <a:lnTo>
                    <a:pt x="2476414" y="212743"/>
                  </a:lnTo>
                  <a:lnTo>
                    <a:pt x="2511353" y="234802"/>
                  </a:lnTo>
                  <a:lnTo>
                    <a:pt x="2545860" y="257850"/>
                  </a:lnTo>
                  <a:lnTo>
                    <a:pt x="2579923" y="281873"/>
                  </a:lnTo>
                  <a:lnTo>
                    <a:pt x="2613533" y="306858"/>
                  </a:lnTo>
                  <a:lnTo>
                    <a:pt x="2646678" y="332790"/>
                  </a:lnTo>
                  <a:lnTo>
                    <a:pt x="2679349" y="359656"/>
                  </a:lnTo>
                  <a:lnTo>
                    <a:pt x="2711535" y="387441"/>
                  </a:lnTo>
                  <a:lnTo>
                    <a:pt x="2743225" y="416133"/>
                  </a:lnTo>
                  <a:lnTo>
                    <a:pt x="2774409" y="445717"/>
                  </a:lnTo>
                  <a:lnTo>
                    <a:pt x="2805077" y="476178"/>
                  </a:lnTo>
                  <a:lnTo>
                    <a:pt x="2835218" y="507505"/>
                  </a:lnTo>
                  <a:lnTo>
                    <a:pt x="2864821" y="539681"/>
                  </a:lnTo>
                  <a:lnTo>
                    <a:pt x="2893876" y="572694"/>
                  </a:lnTo>
                  <a:lnTo>
                    <a:pt x="2922373" y="606530"/>
                  </a:lnTo>
                  <a:lnTo>
                    <a:pt x="2950301" y="641175"/>
                  </a:lnTo>
                  <a:lnTo>
                    <a:pt x="2977650" y="676615"/>
                  </a:lnTo>
                  <a:lnTo>
                    <a:pt x="3004409" y="712836"/>
                  </a:lnTo>
                  <a:lnTo>
                    <a:pt x="3030568" y="749824"/>
                  </a:lnTo>
                  <a:lnTo>
                    <a:pt x="3056116" y="787566"/>
                  </a:lnTo>
                  <a:lnTo>
                    <a:pt x="3081042" y="826047"/>
                  </a:lnTo>
                  <a:lnTo>
                    <a:pt x="3105338" y="865253"/>
                  </a:lnTo>
                  <a:lnTo>
                    <a:pt x="3128990" y="905172"/>
                  </a:lnTo>
                  <a:lnTo>
                    <a:pt x="3151991" y="945788"/>
                  </a:lnTo>
                  <a:lnTo>
                    <a:pt x="3174328" y="987089"/>
                  </a:lnTo>
                  <a:lnTo>
                    <a:pt x="3195992" y="1029060"/>
                  </a:lnTo>
                  <a:lnTo>
                    <a:pt x="3216971" y="1071687"/>
                  </a:lnTo>
                  <a:lnTo>
                    <a:pt x="3237257" y="1114956"/>
                  </a:lnTo>
                  <a:lnTo>
                    <a:pt x="3256837" y="1158854"/>
                  </a:lnTo>
                  <a:lnTo>
                    <a:pt x="3275702" y="1203367"/>
                  </a:lnTo>
                  <a:lnTo>
                    <a:pt x="3293841" y="1248481"/>
                  </a:lnTo>
                  <a:lnTo>
                    <a:pt x="3311243" y="1294182"/>
                  </a:lnTo>
                  <a:lnTo>
                    <a:pt x="3327899" y="1340456"/>
                  </a:lnTo>
                  <a:lnTo>
                    <a:pt x="3343797" y="1387289"/>
                  </a:lnTo>
                  <a:lnTo>
                    <a:pt x="3358928" y="1434667"/>
                  </a:lnTo>
                  <a:lnTo>
                    <a:pt x="3373280" y="1482577"/>
                  </a:lnTo>
                  <a:lnTo>
                    <a:pt x="3386844" y="1531005"/>
                  </a:lnTo>
                  <a:lnTo>
                    <a:pt x="3399608" y="1579936"/>
                  </a:lnTo>
                  <a:lnTo>
                    <a:pt x="3411563" y="1629358"/>
                  </a:lnTo>
                  <a:lnTo>
                    <a:pt x="3422697" y="1679255"/>
                  </a:lnTo>
                  <a:lnTo>
                    <a:pt x="3433001" y="1729615"/>
                  </a:lnTo>
                  <a:lnTo>
                    <a:pt x="3442464" y="1780423"/>
                  </a:lnTo>
                  <a:lnTo>
                    <a:pt x="3451076" y="1831666"/>
                  </a:lnTo>
                  <a:lnTo>
                    <a:pt x="3458825" y="1883329"/>
                  </a:lnTo>
                  <a:lnTo>
                    <a:pt x="3465702" y="1935398"/>
                  </a:lnTo>
                  <a:lnTo>
                    <a:pt x="3471696" y="1987861"/>
                  </a:lnTo>
                  <a:lnTo>
                    <a:pt x="3476797" y="2040703"/>
                  </a:lnTo>
                  <a:lnTo>
                    <a:pt x="3480993" y="2093910"/>
                  </a:lnTo>
                  <a:lnTo>
                    <a:pt x="3484276" y="2147468"/>
                  </a:lnTo>
                  <a:lnTo>
                    <a:pt x="3486633" y="2201363"/>
                  </a:lnTo>
                  <a:lnTo>
                    <a:pt x="3488055" y="2255582"/>
                  </a:lnTo>
                  <a:lnTo>
                    <a:pt x="3488531" y="2310111"/>
                  </a:lnTo>
                  <a:lnTo>
                    <a:pt x="3488055" y="2364639"/>
                  </a:lnTo>
                  <a:lnTo>
                    <a:pt x="3486633" y="2418859"/>
                  </a:lnTo>
                  <a:lnTo>
                    <a:pt x="3484276" y="2472754"/>
                  </a:lnTo>
                  <a:lnTo>
                    <a:pt x="3480993" y="2526312"/>
                  </a:lnTo>
                  <a:lnTo>
                    <a:pt x="3476797" y="2579519"/>
                  </a:lnTo>
                  <a:lnTo>
                    <a:pt x="3471696" y="2632361"/>
                  </a:lnTo>
                  <a:lnTo>
                    <a:pt x="3465702" y="2684823"/>
                  </a:lnTo>
                  <a:lnTo>
                    <a:pt x="3458825" y="2736893"/>
                  </a:lnTo>
                  <a:lnTo>
                    <a:pt x="3451076" y="2788556"/>
                  </a:lnTo>
                  <a:lnTo>
                    <a:pt x="3442464" y="2839799"/>
                  </a:lnTo>
                  <a:lnTo>
                    <a:pt x="3433001" y="2890607"/>
                  </a:lnTo>
                  <a:lnTo>
                    <a:pt x="3422697" y="2940966"/>
                  </a:lnTo>
                  <a:lnTo>
                    <a:pt x="3411563" y="2990864"/>
                  </a:lnTo>
                  <a:lnTo>
                    <a:pt x="3399608" y="3040285"/>
                  </a:lnTo>
                  <a:lnTo>
                    <a:pt x="3386844" y="3089217"/>
                  </a:lnTo>
                  <a:lnTo>
                    <a:pt x="3373280" y="3137644"/>
                  </a:lnTo>
                  <a:lnTo>
                    <a:pt x="3358928" y="3185554"/>
                  </a:lnTo>
                  <a:lnTo>
                    <a:pt x="3343797" y="3232933"/>
                  </a:lnTo>
                  <a:lnTo>
                    <a:pt x="3327899" y="3279766"/>
                  </a:lnTo>
                  <a:lnTo>
                    <a:pt x="3311243" y="3326040"/>
                  </a:lnTo>
                  <a:lnTo>
                    <a:pt x="3293841" y="3371741"/>
                  </a:lnTo>
                  <a:lnTo>
                    <a:pt x="3275702" y="3416854"/>
                  </a:lnTo>
                  <a:lnTo>
                    <a:pt x="3256837" y="3461367"/>
                  </a:lnTo>
                  <a:lnTo>
                    <a:pt x="3237257" y="3505265"/>
                  </a:lnTo>
                  <a:lnTo>
                    <a:pt x="3216971" y="3548535"/>
                  </a:lnTo>
                  <a:lnTo>
                    <a:pt x="3195992" y="3591162"/>
                  </a:lnTo>
                  <a:lnTo>
                    <a:pt x="3174328" y="3633133"/>
                  </a:lnTo>
                  <a:lnTo>
                    <a:pt x="3151991" y="3674433"/>
                  </a:lnTo>
                  <a:lnTo>
                    <a:pt x="3128990" y="3715050"/>
                  </a:lnTo>
                  <a:lnTo>
                    <a:pt x="3105338" y="3754968"/>
                  </a:lnTo>
                  <a:lnTo>
                    <a:pt x="3081042" y="3794175"/>
                  </a:lnTo>
                  <a:lnTo>
                    <a:pt x="3056116" y="3832656"/>
                  </a:lnTo>
                  <a:lnTo>
                    <a:pt x="3030568" y="3870398"/>
                  </a:lnTo>
                  <a:lnTo>
                    <a:pt x="3004409" y="3907386"/>
                  </a:lnTo>
                  <a:lnTo>
                    <a:pt x="2977650" y="3943607"/>
                  </a:lnTo>
                  <a:lnTo>
                    <a:pt x="2950301" y="3979047"/>
                  </a:lnTo>
                  <a:lnTo>
                    <a:pt x="2922373" y="4013691"/>
                  </a:lnTo>
                  <a:lnTo>
                    <a:pt x="2893876" y="4047527"/>
                  </a:lnTo>
                  <a:lnTo>
                    <a:pt x="2864821" y="4080540"/>
                  </a:lnTo>
                  <a:lnTo>
                    <a:pt x="2835218" y="4112717"/>
                  </a:lnTo>
                  <a:lnTo>
                    <a:pt x="2805077" y="4144043"/>
                  </a:lnTo>
                  <a:lnTo>
                    <a:pt x="2774409" y="4174505"/>
                  </a:lnTo>
                  <a:lnTo>
                    <a:pt x="2743225" y="4204089"/>
                  </a:lnTo>
                  <a:lnTo>
                    <a:pt x="2711535" y="4232780"/>
                  </a:lnTo>
                  <a:lnTo>
                    <a:pt x="2679349" y="4260566"/>
                  </a:lnTo>
                  <a:lnTo>
                    <a:pt x="2646678" y="4287432"/>
                  </a:lnTo>
                  <a:lnTo>
                    <a:pt x="2613533" y="4313364"/>
                  </a:lnTo>
                  <a:lnTo>
                    <a:pt x="2579923" y="4338349"/>
                  </a:lnTo>
                  <a:lnTo>
                    <a:pt x="2545860" y="4362372"/>
                  </a:lnTo>
                  <a:lnTo>
                    <a:pt x="2511353" y="4385420"/>
                  </a:lnTo>
                  <a:lnTo>
                    <a:pt x="2476414" y="4407479"/>
                  </a:lnTo>
                  <a:lnTo>
                    <a:pt x="2441052" y="4428535"/>
                  </a:lnTo>
                  <a:lnTo>
                    <a:pt x="2405279" y="4448574"/>
                  </a:lnTo>
                  <a:lnTo>
                    <a:pt x="2369104" y="4467582"/>
                  </a:lnTo>
                  <a:lnTo>
                    <a:pt x="2332539" y="4485546"/>
                  </a:lnTo>
                  <a:lnTo>
                    <a:pt x="2295593" y="4502451"/>
                  </a:lnTo>
                  <a:lnTo>
                    <a:pt x="2258277" y="4518284"/>
                  </a:lnTo>
                  <a:lnTo>
                    <a:pt x="2220601" y="4533031"/>
                  </a:lnTo>
                  <a:lnTo>
                    <a:pt x="2182577" y="4546678"/>
                  </a:lnTo>
                  <a:lnTo>
                    <a:pt x="2144214" y="4559211"/>
                  </a:lnTo>
                  <a:lnTo>
                    <a:pt x="2105523" y="4570616"/>
                  </a:lnTo>
                  <a:lnTo>
                    <a:pt x="2066515" y="4580879"/>
                  </a:lnTo>
                  <a:lnTo>
                    <a:pt x="2027199" y="4589987"/>
                  </a:lnTo>
                  <a:lnTo>
                    <a:pt x="1987587" y="4597925"/>
                  </a:lnTo>
                  <a:lnTo>
                    <a:pt x="1947689" y="4604680"/>
                  </a:lnTo>
                  <a:lnTo>
                    <a:pt x="1907514" y="4610238"/>
                  </a:lnTo>
                  <a:lnTo>
                    <a:pt x="1867075" y="4614585"/>
                  </a:lnTo>
                  <a:lnTo>
                    <a:pt x="1826381" y="4617708"/>
                  </a:lnTo>
                  <a:lnTo>
                    <a:pt x="1785443" y="4619591"/>
                  </a:lnTo>
                  <a:lnTo>
                    <a:pt x="1744270" y="4620222"/>
                  </a:lnTo>
                  <a:lnTo>
                    <a:pt x="1703098" y="4619591"/>
                  </a:lnTo>
                  <a:lnTo>
                    <a:pt x="1662160" y="4617708"/>
                  </a:lnTo>
                  <a:lnTo>
                    <a:pt x="1621465" y="4614585"/>
                  </a:lnTo>
                  <a:lnTo>
                    <a:pt x="1581026" y="4610238"/>
                  </a:lnTo>
                  <a:lnTo>
                    <a:pt x="1540851" y="4604680"/>
                  </a:lnTo>
                  <a:lnTo>
                    <a:pt x="1500953" y="4597925"/>
                  </a:lnTo>
                  <a:lnTo>
                    <a:pt x="1461340" y="4589987"/>
                  </a:lnTo>
                  <a:lnTo>
                    <a:pt x="1422025" y="4580879"/>
                  </a:lnTo>
                  <a:lnTo>
                    <a:pt x="1383016" y="4570616"/>
                  </a:lnTo>
                  <a:lnTo>
                    <a:pt x="1344325" y="4559211"/>
                  </a:lnTo>
                  <a:lnTo>
                    <a:pt x="1305962" y="4546678"/>
                  </a:lnTo>
                  <a:lnTo>
                    <a:pt x="1267937" y="4533031"/>
                  </a:lnTo>
                  <a:lnTo>
                    <a:pt x="1230262" y="4518284"/>
                  </a:lnTo>
                  <a:lnTo>
                    <a:pt x="1192945" y="4502451"/>
                  </a:lnTo>
                  <a:lnTo>
                    <a:pt x="1155999" y="4485546"/>
                  </a:lnTo>
                  <a:lnTo>
                    <a:pt x="1119433" y="4467582"/>
                  </a:lnTo>
                  <a:lnTo>
                    <a:pt x="1083259" y="4448574"/>
                  </a:lnTo>
                  <a:lnTo>
                    <a:pt x="1047485" y="4428535"/>
                  </a:lnTo>
                  <a:lnTo>
                    <a:pt x="1012123" y="4407479"/>
                  </a:lnTo>
                  <a:lnTo>
                    <a:pt x="977184" y="4385420"/>
                  </a:lnTo>
                  <a:lnTo>
                    <a:pt x="942677" y="4362372"/>
                  </a:lnTo>
                  <a:lnTo>
                    <a:pt x="908613" y="4338349"/>
                  </a:lnTo>
                  <a:lnTo>
                    <a:pt x="875004" y="4313364"/>
                  </a:lnTo>
                  <a:lnTo>
                    <a:pt x="841858" y="4287432"/>
                  </a:lnTo>
                  <a:lnTo>
                    <a:pt x="809187" y="4260566"/>
                  </a:lnTo>
                  <a:lnTo>
                    <a:pt x="777001" y="4232780"/>
                  </a:lnTo>
                  <a:lnTo>
                    <a:pt x="745311" y="4204089"/>
                  </a:lnTo>
                  <a:lnTo>
                    <a:pt x="714126" y="4174505"/>
                  </a:lnTo>
                  <a:lnTo>
                    <a:pt x="683458" y="4144043"/>
                  </a:lnTo>
                  <a:lnTo>
                    <a:pt x="653317" y="4112717"/>
                  </a:lnTo>
                  <a:lnTo>
                    <a:pt x="623714" y="4080540"/>
                  </a:lnTo>
                  <a:lnTo>
                    <a:pt x="594658" y="4047527"/>
                  </a:lnTo>
                  <a:lnTo>
                    <a:pt x="566161" y="4013691"/>
                  </a:lnTo>
                  <a:lnTo>
                    <a:pt x="538233" y="3979047"/>
                  </a:lnTo>
                  <a:lnTo>
                    <a:pt x="510884" y="3943607"/>
                  </a:lnTo>
                  <a:lnTo>
                    <a:pt x="484125" y="3907386"/>
                  </a:lnTo>
                  <a:lnTo>
                    <a:pt x="457966" y="3870398"/>
                  </a:lnTo>
                  <a:lnTo>
                    <a:pt x="432418" y="3832656"/>
                  </a:lnTo>
                  <a:lnTo>
                    <a:pt x="407491" y="3794175"/>
                  </a:lnTo>
                  <a:lnTo>
                    <a:pt x="383196" y="3754968"/>
                  </a:lnTo>
                  <a:lnTo>
                    <a:pt x="359543" y="3715050"/>
                  </a:lnTo>
                  <a:lnTo>
                    <a:pt x="336542" y="3674433"/>
                  </a:lnTo>
                  <a:lnTo>
                    <a:pt x="314205" y="3633133"/>
                  </a:lnTo>
                  <a:lnTo>
                    <a:pt x="292541" y="3591162"/>
                  </a:lnTo>
                  <a:lnTo>
                    <a:pt x="271561" y="3548535"/>
                  </a:lnTo>
                  <a:lnTo>
                    <a:pt x="251276" y="3505265"/>
                  </a:lnTo>
                  <a:lnTo>
                    <a:pt x="231696" y="3461367"/>
                  </a:lnTo>
                  <a:lnTo>
                    <a:pt x="212831" y="3416854"/>
                  </a:lnTo>
                  <a:lnTo>
                    <a:pt x="194692" y="3371741"/>
                  </a:lnTo>
                  <a:lnTo>
                    <a:pt x="177289" y="3326040"/>
                  </a:lnTo>
                  <a:lnTo>
                    <a:pt x="160633" y="3279766"/>
                  </a:lnTo>
                  <a:lnTo>
                    <a:pt x="144735" y="3232933"/>
                  </a:lnTo>
                  <a:lnTo>
                    <a:pt x="129604" y="3185554"/>
                  </a:lnTo>
                  <a:lnTo>
                    <a:pt x="115252" y="3137644"/>
                  </a:lnTo>
                  <a:lnTo>
                    <a:pt x="101688" y="3089217"/>
                  </a:lnTo>
                  <a:lnTo>
                    <a:pt x="88923" y="3040285"/>
                  </a:lnTo>
                  <a:lnTo>
                    <a:pt x="76969" y="2990864"/>
                  </a:lnTo>
                  <a:lnTo>
                    <a:pt x="65834" y="2940966"/>
                  </a:lnTo>
                  <a:lnTo>
                    <a:pt x="55530" y="2890607"/>
                  </a:lnTo>
                  <a:lnTo>
                    <a:pt x="46067" y="2839799"/>
                  </a:lnTo>
                  <a:lnTo>
                    <a:pt x="37455" y="2788556"/>
                  </a:lnTo>
                  <a:lnTo>
                    <a:pt x="29706" y="2736893"/>
                  </a:lnTo>
                  <a:lnTo>
                    <a:pt x="22829" y="2684823"/>
                  </a:lnTo>
                  <a:lnTo>
                    <a:pt x="16835" y="2632361"/>
                  </a:lnTo>
                  <a:lnTo>
                    <a:pt x="11734" y="2579519"/>
                  </a:lnTo>
                  <a:lnTo>
                    <a:pt x="7538" y="2526312"/>
                  </a:lnTo>
                  <a:lnTo>
                    <a:pt x="4255" y="2472754"/>
                  </a:lnTo>
                  <a:lnTo>
                    <a:pt x="1898" y="2418859"/>
                  </a:lnTo>
                  <a:lnTo>
                    <a:pt x="476" y="2364639"/>
                  </a:lnTo>
                  <a:lnTo>
                    <a:pt x="0" y="231011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27716" y="3489680"/>
              <a:ext cx="4157979" cy="746760"/>
            </a:xfrm>
            <a:custGeom>
              <a:avLst/>
              <a:gdLst/>
              <a:ahLst/>
              <a:cxnLst/>
              <a:rect l="l" t="t" r="r" b="b"/>
              <a:pathLst>
                <a:path w="4157979" h="746760">
                  <a:moveTo>
                    <a:pt x="3983571" y="689910"/>
                  </a:moveTo>
                  <a:lnTo>
                    <a:pt x="3974591" y="746353"/>
                  </a:lnTo>
                  <a:lnTo>
                    <a:pt x="4139087" y="694397"/>
                  </a:lnTo>
                  <a:lnTo>
                    <a:pt x="4011790" y="694397"/>
                  </a:lnTo>
                  <a:lnTo>
                    <a:pt x="3983571" y="689910"/>
                  </a:lnTo>
                  <a:close/>
                </a:path>
                <a:path w="4157979" h="746760">
                  <a:moveTo>
                    <a:pt x="3992550" y="633471"/>
                  </a:moveTo>
                  <a:lnTo>
                    <a:pt x="3983571" y="689910"/>
                  </a:lnTo>
                  <a:lnTo>
                    <a:pt x="4011790" y="694397"/>
                  </a:lnTo>
                  <a:lnTo>
                    <a:pt x="4020769" y="637959"/>
                  </a:lnTo>
                  <a:lnTo>
                    <a:pt x="3992550" y="633471"/>
                  </a:lnTo>
                  <a:close/>
                </a:path>
                <a:path w="4157979" h="746760">
                  <a:moveTo>
                    <a:pt x="4001528" y="577037"/>
                  </a:moveTo>
                  <a:lnTo>
                    <a:pt x="3992550" y="633471"/>
                  </a:lnTo>
                  <a:lnTo>
                    <a:pt x="4020769" y="637959"/>
                  </a:lnTo>
                  <a:lnTo>
                    <a:pt x="4011790" y="694397"/>
                  </a:lnTo>
                  <a:lnTo>
                    <a:pt x="4139087" y="694397"/>
                  </a:lnTo>
                  <a:lnTo>
                    <a:pt x="4157383" y="688619"/>
                  </a:lnTo>
                  <a:lnTo>
                    <a:pt x="4001528" y="577037"/>
                  </a:lnTo>
                  <a:close/>
                </a:path>
                <a:path w="4157979" h="746760">
                  <a:moveTo>
                    <a:pt x="8966" y="0"/>
                  </a:moveTo>
                  <a:lnTo>
                    <a:pt x="0" y="56438"/>
                  </a:lnTo>
                  <a:lnTo>
                    <a:pt x="3983571" y="689910"/>
                  </a:lnTo>
                  <a:lnTo>
                    <a:pt x="3992550" y="633471"/>
                  </a:lnTo>
                  <a:lnTo>
                    <a:pt x="89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4639" y="2996183"/>
            <a:ext cx="612648" cy="61264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34639" y="4392167"/>
            <a:ext cx="612648" cy="612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214232" y="1499108"/>
            <a:ext cx="1017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Blockchain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02089" y="4105147"/>
            <a:ext cx="655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480000">
            <a:off x="4608407" y="3506376"/>
            <a:ext cx="120283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2400" spc="-15" baseline="1736" dirty="0">
                <a:latin typeface="Calibri"/>
                <a:cs typeface="Calibri"/>
              </a:rPr>
              <a:t>Check</a:t>
            </a:r>
            <a:r>
              <a:rPr sz="2400" spc="-104" baseline="1736" dirty="0">
                <a:latin typeface="Calibri"/>
                <a:cs typeface="Calibri"/>
              </a:rPr>
              <a:t> </a:t>
            </a:r>
            <a:r>
              <a:rPr sz="2400" spc="-22" baseline="1736" dirty="0">
                <a:latin typeface="Calibri"/>
                <a:cs typeface="Calibri"/>
              </a:rPr>
              <a:t>B</a:t>
            </a:r>
            <a:r>
              <a:rPr sz="1600" spc="-15" dirty="0">
                <a:latin typeface="Calibri"/>
                <a:cs typeface="Calibri"/>
              </a:rPr>
              <a:t>alance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6939" y="1433068"/>
            <a:ext cx="6202680" cy="1551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Owner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checks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20" dirty="0">
                <a:latin typeface="Calibri"/>
                <a:cs typeface="Calibri"/>
              </a:rPr>
              <a:t> contract’s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balance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Contract’s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state</a:t>
            </a:r>
            <a:r>
              <a:rPr sz="2800" spc="-5" dirty="0">
                <a:latin typeface="Calibri"/>
                <a:cs typeface="Calibri"/>
              </a:rPr>
              <a:t> 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fetched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dirty="0">
                <a:latin typeface="Calibri"/>
                <a:cs typeface="Calibri"/>
              </a:rPr>
              <a:t> one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node</a:t>
            </a:r>
            <a:endParaRPr sz="2800">
              <a:latin typeface="Calibri"/>
              <a:cs typeface="Calibri"/>
            </a:endParaRPr>
          </a:p>
          <a:p>
            <a:pPr marL="1905000">
              <a:lnSpc>
                <a:spcPct val="100000"/>
              </a:lnSpc>
              <a:spcBef>
                <a:spcPts val="1839"/>
              </a:spcBef>
            </a:pPr>
            <a:r>
              <a:rPr sz="1800" spc="-5" dirty="0">
                <a:latin typeface="Calibri"/>
                <a:cs typeface="Calibri"/>
              </a:rPr>
              <a:t>Owner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629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Smart</a:t>
            </a:r>
            <a:r>
              <a:rPr spc="-40" dirty="0"/>
              <a:t> </a:t>
            </a:r>
            <a:r>
              <a:rPr spc="-20" dirty="0"/>
              <a:t>Contracts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9250680" cy="25768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10" dirty="0">
                <a:latin typeface="Calibri"/>
                <a:cs typeface="Calibri"/>
              </a:rPr>
              <a:t>Developing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simple</a:t>
            </a:r>
            <a:r>
              <a:rPr sz="2800" spc="-15" dirty="0">
                <a:latin typeface="Calibri"/>
                <a:cs typeface="Calibri"/>
              </a:rPr>
              <a:t> contract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 dirty="0">
                <a:latin typeface="Calibri"/>
                <a:cs typeface="Calibri"/>
              </a:rPr>
              <a:t>Compiling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contract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 dirty="0">
                <a:latin typeface="Calibri"/>
                <a:cs typeface="Calibri"/>
              </a:rPr>
              <a:t>Deploying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contract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15" dirty="0">
                <a:latin typeface="Calibri"/>
                <a:cs typeface="Calibri"/>
              </a:rPr>
              <a:t>Interacting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contract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latin typeface="Calibri"/>
                <a:cs typeface="Calibri"/>
              </a:rPr>
              <a:t>Adding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-5" dirty="0">
                <a:latin typeface="Calibri"/>
                <a:cs typeface="Calibri"/>
              </a:rPr>
              <a:t> functions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make</a:t>
            </a:r>
            <a:r>
              <a:rPr sz="2800" spc="-5" dirty="0">
                <a:latin typeface="Calibri"/>
                <a:cs typeface="Calibri"/>
              </a:rPr>
              <a:t> 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practical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2049</Words>
  <Application>Microsoft Office PowerPoint</Application>
  <PresentationFormat>Widescreen</PresentationFormat>
  <Paragraphs>471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Arial MT</vt:lpstr>
      <vt:lpstr>Calibri</vt:lpstr>
      <vt:lpstr>Calibri Light</vt:lpstr>
      <vt:lpstr>Century Schoolbook</vt:lpstr>
      <vt:lpstr>Courier New</vt:lpstr>
      <vt:lpstr>Times New Roman</vt:lpstr>
      <vt:lpstr>Trebuchet MS</vt:lpstr>
      <vt:lpstr>Wingdings</vt:lpstr>
      <vt:lpstr>Office Theme</vt:lpstr>
      <vt:lpstr>PowerPoint Presentation</vt:lpstr>
      <vt:lpstr>Different tools provide different functionality</vt:lpstr>
      <vt:lpstr>Use which tool for what purpose? (1/2)</vt:lpstr>
      <vt:lpstr>Use which tool for what purpose? (2/2)</vt:lpstr>
      <vt:lpstr>Smart Contracts</vt:lpstr>
      <vt:lpstr>Smart Contracts Example (1/3)</vt:lpstr>
      <vt:lpstr>Smart Contracts Example (2/3)</vt:lpstr>
      <vt:lpstr>Smart Contracts Example (3/3)</vt:lpstr>
      <vt:lpstr>Smart Contracts</vt:lpstr>
      <vt:lpstr>Open Remix : remix.ethereum.org</vt:lpstr>
      <vt:lpstr>Solidity</vt:lpstr>
      <vt:lpstr>Start Coding</vt:lpstr>
      <vt:lpstr>Compile the Contract</vt:lpstr>
      <vt:lpstr>Set Deployment Parameters (1/2)</vt:lpstr>
      <vt:lpstr>Set Deployment Parameters (2/2)</vt:lpstr>
      <vt:lpstr>Types of Blockchain Deployment</vt:lpstr>
      <vt:lpstr>Deploy the Contract on the Private Blockchain of  Remix</vt:lpstr>
      <vt:lpstr>Interact with the Contract</vt:lpstr>
      <vt:lpstr>Additional features</vt:lpstr>
      <vt:lpstr>Receive ether (1/2)</vt:lpstr>
      <vt:lpstr>Receive ether (2/2)</vt:lpstr>
      <vt:lpstr>Constructor</vt:lpstr>
      <vt:lpstr>Withdraw funds</vt:lpstr>
      <vt:lpstr>Now deploying a smart contract on an  external blockchain</vt:lpstr>
      <vt:lpstr>Run Ganache</vt:lpstr>
      <vt:lpstr>MyEtherWallet</vt:lpstr>
      <vt:lpstr>Import your RPC server address and the port number from  Ganache to MyEtherWallet</vt:lpstr>
      <vt:lpstr>MyEtherWallet</vt:lpstr>
      <vt:lpstr>Remix</vt:lpstr>
      <vt:lpstr>Remix Click on Details Button: access ByteCode to import it to MyEtherWallet</vt:lpstr>
      <vt:lpstr>Ganache Access your private key for signing your contract in MyEtherWallet.</vt:lpstr>
      <vt:lpstr>MyEtherWallet</vt:lpstr>
      <vt:lpstr>PowerPoint Presentation</vt:lpstr>
      <vt:lpstr>Ganache You can see now you have one transaction for your address and your  balance has been changed because of the amount of gas you paid for  creating the contract.</vt:lpstr>
      <vt:lpstr>Example Account</vt:lpstr>
      <vt:lpstr>Transactions</vt:lpstr>
      <vt:lpstr>Ether Denominations</vt:lpstr>
      <vt:lpstr>Smart Contracts</vt:lpstr>
      <vt:lpstr>Code Execution</vt:lpstr>
      <vt:lpstr>Gas</vt:lpstr>
      <vt:lpstr>Gas Cost</vt:lpstr>
      <vt:lpstr>Interacting with the smart contract</vt:lpstr>
      <vt:lpstr>PowerPoint Presentation</vt:lpstr>
      <vt:lpstr>Remix</vt:lpstr>
      <vt:lpstr>MyEtherWallet</vt:lpstr>
      <vt:lpstr>MyEtherWallet You now can interact with the contract by selecting a function and  invoking it</vt:lpstr>
      <vt:lpstr>MyEtherWallet</vt:lpstr>
      <vt:lpstr>MyEtherWallet If you choose a function that updates the state of the contract,  you will need to pay gas for it in a transaction.</vt:lpstr>
      <vt:lpstr>Create Custom Ethereum Blockchain</vt:lpstr>
      <vt:lpstr>Geth help</vt:lpstr>
      <vt:lpstr>Genesis block</vt:lpstr>
      <vt:lpstr>Create the storage of the blockchain</vt:lpstr>
      <vt:lpstr>Inside the Blockchain Folder</vt:lpstr>
      <vt:lpstr>Start the Ethereum peer node</vt:lpstr>
      <vt:lpstr>Blockchain started</vt:lpstr>
      <vt:lpstr>Create an account</vt:lpstr>
      <vt:lpstr>Mining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Aijt</dc:creator>
  <cp:lastModifiedBy>Aijt</cp:lastModifiedBy>
  <cp:revision>3</cp:revision>
  <dcterms:created xsi:type="dcterms:W3CDTF">2022-11-23T09:43:01Z</dcterms:created>
  <dcterms:modified xsi:type="dcterms:W3CDTF">2022-11-23T12:42:47Z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2022-11-23T00:00:00Z</vt:filetime>
  </property>
</Properties>
</file>